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media/image1.png" ContentType="image/png"/>
  <Override PartName="/ppt/media/image2.png" ContentType="image/png"/>
  <Override PartName="/ppt/media/image9.jpeg" ContentType="image/jpe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22.wmf" ContentType="image/x-wmf"/>
  <Override PartName="/ppt/media/image10.png" ContentType="image/png"/>
  <Override PartName="/ppt/media/image11.png" ContentType="image/png"/>
  <Override PartName="/ppt/media/image18.jpeg" ContentType="image/jpeg"/>
  <Override PartName="/ppt/media/image12.png" ContentType="image/png"/>
  <Override PartName="/ppt/media/image19.png" ContentType="image/png"/>
  <Override PartName="/ppt/media/image13.jpeg" ContentType="image/jpeg"/>
  <Override PartName="/ppt/media/image14.png" ContentType="image/png"/>
  <Override PartName="/ppt/media/image15.png" ContentType="image/png"/>
  <Override PartName="/ppt/media/image16.png" ContentType="image/png"/>
  <Override PartName="/ppt/media/image17.png" ContentType="image/png"/>
  <Override PartName="/ppt/media/image20.png" ContentType="image/png"/>
  <Override PartName="/ppt/media/image21.png" ContentType="image/png"/>
  <Override PartName="/ppt/media/image23.png" ContentType="image/png"/>
  <Override PartName="/ppt/media/image24.png" ContentType="image/png"/>
  <Override PartName="/ppt/media/image27.png" ContentType="image/png"/>
  <Override PartName="/ppt/media/image25.jpeg" ContentType="image/jpeg"/>
  <Override PartName="/ppt/media/image26.png" ContentType="image/png"/>
  <Override PartName="/ppt/media/image28.png" ContentType="image/png"/>
  <Override PartName="/ppt/media/image29.png" ContentType="image/png"/>
  <Override PartName="/ppt/media/image30.png" ContentType="image/png"/>
  <Override PartName="/ppt/media/image31.png" ContentType="image/png"/>
  <Override PartName="/ppt/media/image32.png" ContentType="image/png"/>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37.xml" ContentType="application/vnd.openxmlformats-officedocument.presentationml.slideLayout+xml"/>
  <Override PartName="/ppt/slideLayouts/slideLayout7.xml" ContentType="application/vnd.openxmlformats-officedocument.presentationml.slideLayout+xml"/>
  <Override PartName="/ppt/slideLayouts/slideLayout38.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55.xml.rels" ContentType="application/vnd.openxmlformats-package.relationships+xml"/>
  <Override PartName="/ppt/slideLayouts/_rels/slideLayout3.xml.rels" ContentType="application/vnd.openxmlformats-package.relationships+xml"/>
  <Override PartName="/ppt/slideLayouts/_rels/slideLayout56.xml.rels" ContentType="application/vnd.openxmlformats-package.relationships+xml"/>
  <Override PartName="/ppt/slideLayouts/_rels/slideLayout4.xml.rels" ContentType="application/vnd.openxmlformats-package.relationships+xml"/>
  <Override PartName="/ppt/slideLayouts/_rels/slideLayout57.xml.rels" ContentType="application/vnd.openxmlformats-package.relationships+xml"/>
  <Override PartName="/ppt/slideLayouts/_rels/slideLayout5.xml.rels" ContentType="application/vnd.openxmlformats-package.relationships+xml"/>
  <Override PartName="/ppt/slideLayouts/_rels/slideLayout58.xml.rels" ContentType="application/vnd.openxmlformats-package.relationships+xml"/>
  <Override PartName="/ppt/slideLayouts/_rels/slideLayout6.xml.rels" ContentType="application/vnd.openxmlformats-package.relationships+xml"/>
  <Override PartName="/ppt/slideLayouts/_rels/slideLayout59.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9144000" cy="51435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245586708203531"/>
          <c:y val="0.0793097117679457"/>
          <c:w val="0.493380062305296"/>
          <c:h val="0.77749219753993"/>
        </c:manualLayout>
      </c:layout>
      <c:doughnutChart>
        <c:ser>
          <c:idx val="0"/>
          <c:order val="0"/>
          <c:tx>
            <c:strRef>
              <c:f>label 0</c:f>
              <c:strCache>
                <c:ptCount val="1"/>
                <c:pt idx="0">
                  <c:v>Trabajadores</c:v>
                </c:pt>
              </c:strCache>
            </c:strRef>
          </c:tx>
          <c:spPr>
            <a:solidFill>
              <a:srgbClr val="4472c4"/>
            </a:solidFill>
            <a:ln>
              <a:noFill/>
            </a:ln>
          </c:spPr>
          <c:explosion val="0"/>
          <c:dPt>
            <c:idx val="0"/>
            <c:spPr>
              <a:solidFill>
                <a:srgbClr val="4472c4"/>
              </a:solidFill>
              <a:ln w="19080">
                <a:solidFill>
                  <a:srgbClr val="ffffff"/>
                </a:solidFill>
                <a:round/>
              </a:ln>
            </c:spPr>
          </c:dPt>
          <c:dPt>
            <c:idx val="1"/>
            <c:spPr>
              <a:solidFill>
                <a:srgbClr val="ed7d31"/>
              </a:solidFill>
              <a:ln w="19080">
                <a:solidFill>
                  <a:srgbClr val="ffffff"/>
                </a:solidFill>
                <a:round/>
              </a:ln>
            </c:spPr>
          </c:dPt>
          <c:dPt>
            <c:idx val="2"/>
            <c:spPr>
              <a:solidFill>
                <a:srgbClr val="a5a5a5"/>
              </a:solidFill>
              <a:ln w="19080">
                <a:solidFill>
                  <a:srgbClr val="ffffff"/>
                </a:solidFill>
                <a:round/>
              </a:ln>
            </c:spPr>
          </c:dPt>
          <c:dPt>
            <c:idx val="3"/>
            <c:spPr>
              <a:solidFill>
                <a:srgbClr val="ffc000"/>
              </a:solidFill>
              <a:ln w="19080">
                <a:solidFill>
                  <a:srgbClr val="ffffff"/>
                </a:solidFill>
                <a:round/>
              </a:ln>
            </c:spPr>
          </c:dPt>
          <c:dLbls>
            <c:dLbl>
              <c:idx val="0"/>
              <c:showLegendKey val="0"/>
              <c:showVal val="1"/>
              <c:showCatName val="0"/>
              <c:showSerName val="0"/>
              <c:showPercent val="0"/>
            </c:dLbl>
            <c:dLbl>
              <c:idx val="1"/>
              <c:showLegendKey val="0"/>
              <c:showVal val="1"/>
              <c:showCatName val="0"/>
              <c:showSerName val="0"/>
              <c:showPercent val="0"/>
            </c:dLbl>
            <c:dLbl>
              <c:idx val="2"/>
              <c:showLegendKey val="0"/>
              <c:showVal val="1"/>
              <c:showCatName val="0"/>
              <c:showSerName val="0"/>
              <c:showPercent val="0"/>
            </c:dLbl>
            <c:dLbl>
              <c:idx val="3"/>
              <c:showLegendKey val="0"/>
              <c:showVal val="1"/>
              <c:showCatName val="0"/>
              <c:showSerName val="0"/>
              <c:showPercent val="0"/>
            </c:dLbl>
            <c:showLegendKey val="0"/>
            <c:showVal val="1"/>
            <c:showCatName val="0"/>
            <c:showSerName val="0"/>
            <c:showPercent val="0"/>
            <c:showLeaderLines val="0"/>
          </c:dLbls>
          <c:cat>
            <c:strRef>
              <c:f>categories</c:f>
              <c:strCache>
                <c:ptCount val="4"/>
                <c:pt idx="0">
                  <c:v>Agricultura</c:v>
                </c:pt>
                <c:pt idx="1">
                  <c:v>Industria</c:v>
                </c:pt>
                <c:pt idx="2">
                  <c:v>Construcción</c:v>
                </c:pt>
                <c:pt idx="3">
                  <c:v>Servicios</c:v>
                </c:pt>
              </c:strCache>
            </c:strRef>
          </c:cat>
          <c:val>
            <c:numRef>
              <c:f>0</c:f>
              <c:numCache>
                <c:formatCode>General</c:formatCode>
                <c:ptCount val="4"/>
                <c:pt idx="0">
                  <c:v>61</c:v>
                </c:pt>
                <c:pt idx="1">
                  <c:v>5476</c:v>
                </c:pt>
                <c:pt idx="2">
                  <c:v>533</c:v>
                </c:pt>
                <c:pt idx="3">
                  <c:v>4179</c:v>
                </c:pt>
              </c:numCache>
            </c:numRef>
          </c:val>
        </c:ser>
        <c:firstSliceAng val="0"/>
        <c:holeSize val="50"/>
      </c:doughnutChart>
      <c:spPr>
        <a:noFill/>
        <a:ln>
          <a:noFill/>
        </a:ln>
      </c:spPr>
    </c:plotArea>
    <c:legend>
      <c:legendPos val="b"/>
      <c:layout>
        <c:manualLayout>
          <c:xMode val="edge"/>
          <c:yMode val="edge"/>
          <c:x val="0.0453760304581156"/>
          <c:y val="0.845678329227071"/>
        </c:manualLayout>
      </c:layout>
      <c:overlay val="0"/>
      <c:spPr>
        <a:noFill/>
        <a:ln>
          <a:noFill/>
        </a:ln>
      </c:spPr>
    </c:legend>
    <c:plotVisOnly val="1"/>
    <c:dispBlanksAs val="gap"/>
  </c:chart>
  <c:spPr>
    <a:noFill/>
    <a:ln w="9360">
      <a:noFill/>
    </a:ln>
  </c:spPr>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plotArea>
      <c:barChart>
        <c:barDir val="col"/>
        <c:grouping val="clustered"/>
        <c:varyColors val="0"/>
        <c:ser>
          <c:idx val="0"/>
          <c:order val="0"/>
          <c:tx>
            <c:strRef>
              <c:f>label 0</c:f>
              <c:strCache>
                <c:ptCount val="1"/>
                <c:pt idx="0">
                  <c:v>Ibi</c:v>
                </c:pt>
              </c:strCache>
            </c:strRef>
          </c:tx>
          <c:spPr>
            <a:solidFill>
              <a:srgbClr val="eab200"/>
            </a:solidFill>
            <a:ln>
              <a:noFill/>
            </a:ln>
          </c:spPr>
          <c:invertIfNegative val="0"/>
          <c:dLbls>
            <c:dLbl>
              <c:idx val="0"/>
              <c:dLblPos val="outEnd"/>
              <c:showLegendKey val="0"/>
              <c:showVal val="0"/>
              <c:showCatName val="0"/>
              <c:showSerName val="0"/>
              <c:showPercent val="0"/>
            </c:dLbl>
            <c:dLblPos val="outEnd"/>
            <c:showLegendKey val="0"/>
            <c:showVal val="0"/>
            <c:showCatName val="0"/>
            <c:showSerName val="0"/>
            <c:showPercent val="0"/>
            <c:showLeaderLines val="0"/>
          </c:dLbls>
          <c:cat>
            <c:strRef>
              <c:f>categories</c:f>
              <c:strCache>
                <c:ptCount val="1"/>
                <c:pt idx="0">
                  <c:v>1</c:v>
                </c:pt>
              </c:strCache>
            </c:strRef>
          </c:cat>
          <c:val>
            <c:numRef>
              <c:f>0</c:f>
              <c:numCache>
                <c:formatCode>General</c:formatCode>
                <c:ptCount val="1"/>
                <c:pt idx="0">
                  <c:v>0.5266</c:v>
                </c:pt>
              </c:numCache>
            </c:numRef>
          </c:val>
        </c:ser>
        <c:ser>
          <c:idx val="1"/>
          <c:order val="1"/>
          <c:tx>
            <c:strRef>
              <c:f>label 1</c:f>
              <c:strCache>
                <c:ptCount val="1"/>
                <c:pt idx="0">
                  <c:v>Alicante</c:v>
                </c:pt>
              </c:strCache>
            </c:strRef>
          </c:tx>
          <c:spPr>
            <a:solidFill>
              <a:srgbClr val="ed7d31"/>
            </a:solidFill>
            <a:ln>
              <a:noFill/>
            </a:ln>
          </c:spPr>
          <c:invertIfNegative val="0"/>
          <c:dLbls>
            <c:dLblPos val="outEnd"/>
            <c:showLegendKey val="0"/>
            <c:showVal val="0"/>
            <c:showCatName val="0"/>
            <c:showSerName val="0"/>
            <c:showPercent val="0"/>
            <c:showLeaderLines val="0"/>
          </c:dLbls>
          <c:cat>
            <c:strRef>
              <c:f>categories</c:f>
              <c:strCache>
                <c:ptCount val="1"/>
                <c:pt idx="0">
                  <c:v>1</c:v>
                </c:pt>
              </c:strCache>
            </c:strRef>
          </c:cat>
          <c:val>
            <c:numRef>
              <c:f>1</c:f>
              <c:numCache>
                <c:formatCode>General</c:formatCode>
                <c:ptCount val="1"/>
                <c:pt idx="0">
                  <c:v>0.1242</c:v>
                </c:pt>
              </c:numCache>
            </c:numRef>
          </c:val>
        </c:ser>
        <c:ser>
          <c:idx val="2"/>
          <c:order val="2"/>
          <c:tx>
            <c:strRef>
              <c:f>label 2</c:f>
              <c:strCache>
                <c:ptCount val="1"/>
                <c:pt idx="0">
                  <c:v>Comunidad Valenciana</c:v>
                </c:pt>
              </c:strCache>
            </c:strRef>
          </c:tx>
          <c:spPr>
            <a:solidFill>
              <a:srgbClr val="1d4b75"/>
            </a:solidFill>
            <a:ln>
              <a:noFill/>
            </a:ln>
          </c:spPr>
          <c:invertIfNegative val="0"/>
          <c:dLbls>
            <c:dLblPos val="outEnd"/>
            <c:showLegendKey val="0"/>
            <c:showVal val="0"/>
            <c:showCatName val="0"/>
            <c:showSerName val="0"/>
            <c:showPercent val="0"/>
            <c:showLeaderLines val="0"/>
          </c:dLbls>
          <c:cat>
            <c:strRef>
              <c:f>categories</c:f>
              <c:strCache>
                <c:ptCount val="1"/>
                <c:pt idx="0">
                  <c:v>1</c:v>
                </c:pt>
              </c:strCache>
            </c:strRef>
          </c:cat>
          <c:val>
            <c:numRef>
              <c:f>2</c:f>
              <c:numCache>
                <c:formatCode>General</c:formatCode>
                <c:ptCount val="1"/>
                <c:pt idx="0">
                  <c:v>0.1251</c:v>
                </c:pt>
              </c:numCache>
            </c:numRef>
          </c:val>
        </c:ser>
        <c:gapWidth val="219"/>
        <c:overlap val="-27"/>
        <c:axId val="53163711"/>
        <c:axId val="59179101"/>
      </c:barChart>
      <c:catAx>
        <c:axId val="53163711"/>
        <c:scaling>
          <c:orientation val="minMax"/>
        </c:scaling>
        <c:delete val="0"/>
        <c:axPos val="b"/>
        <c:numFmt formatCode="DD/MM/YYYY" sourceLinked="1"/>
        <c:majorTickMark val="out"/>
        <c:minorTickMark val="none"/>
        <c:tickLblPos val="nextTo"/>
        <c:spPr>
          <a:ln w="9360">
            <a:solidFill>
              <a:srgbClr val="d9d9d9"/>
            </a:solidFill>
            <a:round/>
          </a:ln>
        </c:spPr>
        <c:txPr>
          <a:bodyPr/>
          <a:p>
            <a:pPr>
              <a:defRPr b="0" sz="700" spc="-1" strike="noStrike">
                <a:solidFill>
                  <a:srgbClr val="595959"/>
                </a:solidFill>
                <a:uFill>
                  <a:solidFill>
                    <a:srgbClr val="ffffff"/>
                  </a:solidFill>
                </a:uFill>
                <a:latin typeface="Century Gothic"/>
                <a:ea typeface="DejaVu Sans"/>
              </a:defRPr>
            </a:pPr>
          </a:p>
        </c:txPr>
        <c:crossAx val="59179101"/>
        <c:crosses val="autoZero"/>
        <c:auto val="1"/>
        <c:lblAlgn val="ctr"/>
        <c:lblOffset val="100"/>
      </c:catAx>
      <c:valAx>
        <c:axId val="59179101"/>
        <c:scaling>
          <c:orientation val="minMax"/>
        </c:scaling>
        <c:delete val="0"/>
        <c:axPos val="l"/>
        <c:majorGridlines>
          <c:spPr>
            <a:ln w="9360">
              <a:solidFill>
                <a:srgbClr val="d9d9d9"/>
              </a:solidFill>
              <a:round/>
            </a:ln>
          </c:spPr>
        </c:majorGridlines>
        <c:numFmt formatCode="0%" sourceLinked="0"/>
        <c:majorTickMark val="out"/>
        <c:minorTickMark val="none"/>
        <c:tickLblPos val="nextTo"/>
        <c:spPr>
          <a:ln w="6480">
            <a:noFill/>
          </a:ln>
        </c:spPr>
        <c:txPr>
          <a:bodyPr/>
          <a:p>
            <a:pPr>
              <a:defRPr b="0" sz="700" spc="-1" strike="noStrike">
                <a:solidFill>
                  <a:srgbClr val="595959"/>
                </a:solidFill>
                <a:uFill>
                  <a:solidFill>
                    <a:srgbClr val="ffffff"/>
                  </a:solidFill>
                </a:uFill>
                <a:latin typeface="Century Gothic"/>
                <a:ea typeface="DejaVu Sans"/>
              </a:defRPr>
            </a:pPr>
          </a:p>
        </c:txPr>
        <c:crossAx val="53163711"/>
        <c:crosses val="autoZero"/>
        <c:crossBetween val="midCat"/>
      </c:valAx>
      <c:spPr>
        <a:noFill/>
        <a:ln>
          <a:noFill/>
        </a:ln>
      </c:spPr>
    </c:plotArea>
    <c:legend>
      <c:legendPos val="b"/>
      <c:overlay val="0"/>
      <c:spPr>
        <a:noFill/>
        <a:ln>
          <a:noFill/>
        </a:ln>
      </c:spPr>
    </c:legend>
    <c:plotVisOnly val="1"/>
    <c:dispBlanksAs val="gap"/>
  </c:chart>
  <c:spPr>
    <a:noFill/>
    <a:ln w="9360">
      <a:noFill/>
    </a:ln>
  </c:spPr>
</c:chartSpace>
</file>

<file path=ppt/charts/chart3.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925195577681516"/>
          <c:y val="0.126610169491525"/>
          <c:w val="0.432210512704468"/>
          <c:h val="0.748983050847458"/>
        </c:manualLayout>
      </c:layout>
      <c:doughnutChart>
        <c:ser>
          <c:idx val="0"/>
          <c:order val="0"/>
          <c:tx>
            <c:strRef>
              <c:f>label 0</c:f>
              <c:strCache>
                <c:ptCount val="1"/>
                <c:pt idx="0">
                  <c:v>Ventas</c:v>
                </c:pt>
              </c:strCache>
            </c:strRef>
          </c:tx>
          <c:spPr>
            <a:solidFill>
              <a:srgbClr val="4472c4"/>
            </a:solidFill>
            <a:ln>
              <a:noFill/>
            </a:ln>
          </c:spPr>
          <c:explosion val="1"/>
          <c:dPt>
            <c:idx val="0"/>
            <c:spPr>
              <a:solidFill>
                <a:srgbClr val="4472c4"/>
              </a:solidFill>
              <a:ln w="19080">
                <a:noFill/>
              </a:ln>
            </c:spPr>
          </c:dPt>
          <c:dPt>
            <c:idx val="1"/>
            <c:spPr>
              <a:solidFill>
                <a:srgbClr val="ed7d31"/>
              </a:solidFill>
              <a:ln w="19080">
                <a:noFill/>
              </a:ln>
            </c:spPr>
          </c:dPt>
          <c:dPt>
            <c:idx val="2"/>
            <c:spPr>
              <a:solidFill>
                <a:srgbClr val="a5a5a5"/>
              </a:solidFill>
              <a:ln w="19080">
                <a:noFill/>
              </a:ln>
            </c:spPr>
          </c:dPt>
          <c:dPt>
            <c:idx val="3"/>
            <c:spPr>
              <a:solidFill>
                <a:srgbClr val="ffc000"/>
              </a:solidFill>
              <a:ln w="19080">
                <a:noFill/>
              </a:ln>
            </c:spPr>
          </c:dPt>
          <c:dPt>
            <c:idx val="4"/>
            <c:spPr>
              <a:solidFill>
                <a:srgbClr val="5b9bd5"/>
              </a:solidFill>
              <a:ln w="19080">
                <a:noFill/>
              </a:ln>
            </c:spPr>
          </c:dPt>
          <c:dPt>
            <c:idx val="5"/>
            <c:spPr>
              <a:solidFill>
                <a:srgbClr val="70ad47"/>
              </a:solidFill>
              <a:ln w="19080">
                <a:noFill/>
              </a:ln>
            </c:spPr>
          </c:dPt>
          <c:dPt>
            <c:idx val="6"/>
            <c:spPr>
              <a:solidFill>
                <a:srgbClr val="264478"/>
              </a:solidFill>
              <a:ln w="19080">
                <a:noFill/>
              </a:ln>
            </c:spPr>
          </c:dPt>
          <c:dLbls>
            <c:dLbl>
              <c:idx val="0"/>
              <c:showLegendKey val="0"/>
              <c:showVal val="0"/>
              <c:showCatName val="0"/>
              <c:showSerName val="0"/>
              <c:showPercent val="1"/>
            </c:dLbl>
            <c:dLbl>
              <c:idx val="1"/>
              <c:showLegendKey val="0"/>
              <c:showVal val="0"/>
              <c:showCatName val="0"/>
              <c:showSerName val="0"/>
              <c:showPercent val="1"/>
            </c:dLbl>
            <c:dLbl>
              <c:idx val="2"/>
              <c:showLegendKey val="0"/>
              <c:showVal val="0"/>
              <c:showCatName val="0"/>
              <c:showSerName val="0"/>
              <c:showPercent val="1"/>
            </c:dLbl>
            <c:dLbl>
              <c:idx val="3"/>
              <c:showLegendKey val="0"/>
              <c:showVal val="0"/>
              <c:showCatName val="0"/>
              <c:showSerName val="0"/>
              <c:showPercent val="1"/>
            </c:dLbl>
            <c:dLbl>
              <c:idx val="4"/>
              <c:showLegendKey val="0"/>
              <c:showVal val="0"/>
              <c:showCatName val="0"/>
              <c:showSerName val="0"/>
              <c:showPercent val="1"/>
            </c:dLbl>
            <c:dLbl>
              <c:idx val="5"/>
              <c:showLegendKey val="0"/>
              <c:showVal val="0"/>
              <c:showCatName val="0"/>
              <c:showSerName val="0"/>
              <c:showPercent val="1"/>
            </c:dLbl>
            <c:dLbl>
              <c:idx val="6"/>
              <c:showLegendKey val="0"/>
              <c:showVal val="0"/>
              <c:showCatName val="0"/>
              <c:showSerName val="0"/>
              <c:showPercent val="1"/>
            </c:dLbl>
            <c:showLegendKey val="0"/>
            <c:showVal val="0"/>
            <c:showCatName val="0"/>
            <c:showSerName val="0"/>
            <c:showPercent val="1"/>
            <c:showLeaderLines val="0"/>
          </c:dLbls>
          <c:cat>
            <c:strRef>
              <c:f>categories</c:f>
              <c:strCache>
                <c:ptCount val="7"/>
                <c:pt idx="0">
                  <c:v>Comercio, transporte y hosteleria</c:v>
                </c:pt>
                <c:pt idx="1">
                  <c:v>Información y comunicación</c:v>
                </c:pt>
                <c:pt idx="2">
                  <c:v> Actividades financieras y de seguros</c:v>
                </c:pt>
                <c:pt idx="3">
                  <c:v>Actividades inmobiliarias</c:v>
                </c:pt>
                <c:pt idx="4">
                  <c:v>Actividades profesionales y técnicas</c:v>
                </c:pt>
                <c:pt idx="5">
                  <c:v> Educación, sanidad y servicios</c:v>
                </c:pt>
                <c:pt idx="6">
                  <c:v>Otros servicios personales</c:v>
                </c:pt>
              </c:strCache>
            </c:strRef>
          </c:cat>
          <c:val>
            <c:numRef>
              <c:f>0</c:f>
              <c:numCache>
                <c:formatCode>General</c:formatCode>
                <c:ptCount val="7"/>
                <c:pt idx="0">
                  <c:v>0.33</c:v>
                </c:pt>
                <c:pt idx="1">
                  <c:v>0.0149</c:v>
                </c:pt>
                <c:pt idx="2">
                  <c:v>0.0203</c:v>
                </c:pt>
                <c:pt idx="3">
                  <c:v>0.0507</c:v>
                </c:pt>
                <c:pt idx="4">
                  <c:v>0.1184</c:v>
                </c:pt>
                <c:pt idx="5">
                  <c:v>0.0624</c:v>
                </c:pt>
                <c:pt idx="6">
                  <c:v>0.0736</c:v>
                </c:pt>
              </c:numCache>
            </c:numRef>
          </c:val>
        </c:ser>
        <c:firstSliceAng val="30"/>
        <c:holeSize val="50"/>
      </c:doughnutChart>
      <c:spPr>
        <a:noFill/>
        <a:ln>
          <a:noFill/>
        </a:ln>
      </c:spPr>
    </c:plotArea>
    <c:legend>
      <c:legendPos val="r"/>
      <c:layout>
        <c:manualLayout>
          <c:xMode val="edge"/>
          <c:yMode val="edge"/>
          <c:x val="0.616916356443196"/>
          <c:y val="0.0651367219781608"/>
        </c:manualLayout>
      </c:layout>
      <c:overlay val="0"/>
      <c:spPr>
        <a:noFill/>
        <a:ln>
          <a:noFill/>
        </a:ln>
      </c:spPr>
    </c:legend>
    <c:plotVisOnly val="1"/>
    <c:dispBlanksAs val="gap"/>
  </c:chart>
  <c:spPr>
    <a:noFill/>
    <a:ln w="9360">
      <a:noFill/>
    </a:ln>
  </c:spPr>
</c:chartSpace>
</file>

<file path=ppt/charts/chart4.xml><?xml version="1.0" encoding="utf-8"?>
<c:chartSpace xmlns:c="http://schemas.openxmlformats.org/drawingml/2006/chart" xmlns:a="http://schemas.openxmlformats.org/drawingml/2006/main" xmlns:r="http://schemas.openxmlformats.org/officeDocument/2006/relationships">
  <c:lang val="en-US"/>
  <c:roundedCorners val="0"/>
  <c:chart>
    <c:plotArea>
      <c:barChart>
        <c:barDir val="col"/>
        <c:grouping val="clustered"/>
        <c:varyColors val="0"/>
        <c:ser>
          <c:idx val="0"/>
          <c:order val="0"/>
          <c:tx>
            <c:strRef>
              <c:f>label 0</c:f>
              <c:strCache>
                <c:ptCount val="1"/>
                <c:pt idx="0">
                  <c:v>Nacionales</c:v>
                </c:pt>
              </c:strCache>
            </c:strRef>
          </c:tx>
          <c:spPr>
            <a:solidFill>
              <a:srgbClr val="4472c4"/>
            </a:solidFill>
            <a:ln>
              <a:noFill/>
            </a:ln>
          </c:spPr>
          <c:invertIfNegative val="0"/>
          <c:dLbls>
            <c:dLbl>
              <c:idx val="0"/>
              <c:dLblPos val="outEnd"/>
              <c:showLegendKey val="0"/>
              <c:showVal val="1"/>
              <c:showCatName val="0"/>
              <c:showSerName val="0"/>
              <c:showPercent val="0"/>
            </c:dLbl>
            <c:dLbl>
              <c:idx val="1"/>
              <c:dLblPos val="outEnd"/>
              <c:showLegendKey val="0"/>
              <c:showVal val="1"/>
              <c:showCatName val="0"/>
              <c:showSerName val="0"/>
              <c:showPercent val="0"/>
            </c:dLbl>
            <c:dLblPos val="outEnd"/>
            <c:showLegendKey val="0"/>
            <c:showVal val="1"/>
            <c:showCatName val="0"/>
            <c:showSerName val="0"/>
            <c:showPercent val="0"/>
            <c:showLeaderLines val="0"/>
          </c:dLbls>
          <c:cat>
            <c:strRef>
              <c:f>categories</c:f>
              <c:strCache>
                <c:ptCount val="2"/>
                <c:pt idx="0">
                  <c:v>2017</c:v>
                </c:pt>
                <c:pt idx="1">
                  <c:v>2020</c:v>
                </c:pt>
              </c:strCache>
            </c:strRef>
          </c:cat>
          <c:val>
            <c:numRef>
              <c:f>0</c:f>
              <c:numCache>
                <c:formatCode>General</c:formatCode>
                <c:ptCount val="2"/>
                <c:pt idx="0">
                  <c:v>3223.38</c:v>
                </c:pt>
                <c:pt idx="1">
                  <c:v>824.9895</c:v>
                </c:pt>
              </c:numCache>
            </c:numRef>
          </c:val>
        </c:ser>
        <c:ser>
          <c:idx val="1"/>
          <c:order val="1"/>
          <c:tx>
            <c:strRef>
              <c:f>label 1</c:f>
              <c:strCache>
                <c:ptCount val="1"/>
                <c:pt idx="0">
                  <c:v>Internacionales</c:v>
                </c:pt>
              </c:strCache>
            </c:strRef>
          </c:tx>
          <c:spPr>
            <a:solidFill>
              <a:srgbClr val="ed7d31"/>
            </a:solidFill>
            <a:ln>
              <a:noFill/>
            </a:ln>
          </c:spPr>
          <c:invertIfNegative val="0"/>
          <c:dLbls>
            <c:dLblPos val="outEnd"/>
            <c:showLegendKey val="0"/>
            <c:showVal val="0"/>
            <c:showCatName val="0"/>
            <c:showSerName val="0"/>
            <c:showPercent val="0"/>
            <c:showLeaderLines val="0"/>
          </c:dLbls>
          <c:cat>
            <c:strRef>
              <c:f>categories</c:f>
              <c:strCache>
                <c:ptCount val="2"/>
                <c:pt idx="0">
                  <c:v>2017</c:v>
                </c:pt>
                <c:pt idx="1">
                  <c:v>2020</c:v>
                </c:pt>
              </c:strCache>
            </c:strRef>
          </c:cat>
          <c:val>
            <c:numRef>
              <c:f>1</c:f>
              <c:numCache>
                <c:formatCode>General</c:formatCode>
                <c:ptCount val="2"/>
                <c:pt idx="0">
                  <c:v>242.62</c:v>
                </c:pt>
                <c:pt idx="1">
                  <c:v>30.0105</c:v>
                </c:pt>
              </c:numCache>
            </c:numRef>
          </c:val>
        </c:ser>
        <c:gapWidth val="219"/>
        <c:overlap val="-27"/>
        <c:axId val="70351591"/>
        <c:axId val="45100994"/>
      </c:barChart>
      <c:catAx>
        <c:axId val="70351591"/>
        <c:scaling>
          <c:orientation val="minMax"/>
        </c:scaling>
        <c:delete val="0"/>
        <c:axPos val="b"/>
        <c:numFmt formatCode="DD/MM/YYYY" sourceLinked="1"/>
        <c:majorTickMark val="none"/>
        <c:minorTickMark val="none"/>
        <c:tickLblPos val="nextTo"/>
        <c:spPr>
          <a:ln w="9360">
            <a:solidFill>
              <a:srgbClr val="d9d9d9"/>
            </a:solidFill>
            <a:round/>
          </a:ln>
        </c:spPr>
        <c:txPr>
          <a:bodyPr/>
          <a:p>
            <a:pPr>
              <a:defRPr b="0" sz="700" spc="-1" strike="noStrike">
                <a:solidFill>
                  <a:srgbClr val="595959"/>
                </a:solidFill>
                <a:uFill>
                  <a:solidFill>
                    <a:srgbClr val="ffffff"/>
                  </a:solidFill>
                </a:uFill>
                <a:latin typeface="Calibri"/>
                <a:ea typeface="DejaVu Sans"/>
              </a:defRPr>
            </a:pPr>
          </a:p>
        </c:txPr>
        <c:crossAx val="45100994"/>
        <c:crosses val="autoZero"/>
        <c:auto val="1"/>
        <c:lblAlgn val="ctr"/>
        <c:lblOffset val="100"/>
      </c:catAx>
      <c:valAx>
        <c:axId val="45100994"/>
        <c:scaling>
          <c:orientation val="minMax"/>
        </c:scaling>
        <c:delete val="0"/>
        <c:axPos val="l"/>
        <c:majorGridlines>
          <c:spPr>
            <a:ln w="9360">
              <a:solidFill>
                <a:srgbClr val="d9d9d9"/>
              </a:solidFill>
              <a:round/>
            </a:ln>
          </c:spPr>
        </c:majorGridlines>
        <c:numFmt formatCode="General" sourceLinked="0"/>
        <c:majorTickMark val="none"/>
        <c:minorTickMark val="none"/>
        <c:tickLblPos val="nextTo"/>
        <c:spPr>
          <a:ln w="6480">
            <a:noFill/>
          </a:ln>
        </c:spPr>
        <c:txPr>
          <a:bodyPr/>
          <a:p>
            <a:pPr>
              <a:defRPr b="0" sz="700" spc="-1" strike="noStrike">
                <a:solidFill>
                  <a:srgbClr val="595959"/>
                </a:solidFill>
                <a:uFill>
                  <a:solidFill>
                    <a:srgbClr val="ffffff"/>
                  </a:solidFill>
                </a:uFill>
                <a:latin typeface="Calibri"/>
                <a:ea typeface="DejaVu Sans"/>
              </a:defRPr>
            </a:pPr>
          </a:p>
        </c:txPr>
        <c:crossAx val="70351591"/>
        <c:crosses val="autoZero"/>
        <c:crossBetween val="midCat"/>
      </c:valAx>
      <c:spPr>
        <a:noFill/>
        <a:ln>
          <a:noFill/>
        </a:ln>
      </c:spPr>
    </c:plotArea>
    <c:legend>
      <c:legendPos val="b"/>
      <c:layout>
        <c:manualLayout>
          <c:xMode val="edge"/>
          <c:yMode val="edge"/>
          <c:x val="0.333419972898692"/>
          <c:y val="0.81717997834091"/>
        </c:manualLayout>
      </c:layout>
      <c:overlay val="0"/>
      <c:spPr>
        <a:noFill/>
        <a:ln>
          <a:noFill/>
        </a:ln>
      </c:spPr>
    </c:legend>
    <c:plotVisOnly val="1"/>
    <c:dispBlanksAs val="gap"/>
  </c:chart>
  <c:spPr>
    <a:noFill/>
    <a:ln w="9360">
      <a:noFill/>
    </a:ln>
  </c:spPr>
</c:chartSpace>
</file>

<file path=ppt/charts/chart5.xml><?xml version="1.0" encoding="utf-8"?>
<c:chartSpace xmlns:c="http://schemas.openxmlformats.org/drawingml/2006/chart" xmlns:a="http://schemas.openxmlformats.org/drawingml/2006/main" xmlns:r="http://schemas.openxmlformats.org/officeDocument/2006/relationships">
  <c:lang val="en-US"/>
  <c:roundedCorners val="0"/>
  <c:chart>
    <c:plotArea>
      <c:barChart>
        <c:barDir val="col"/>
        <c:grouping val="clustered"/>
        <c:varyColors val="0"/>
        <c:ser>
          <c:idx val="0"/>
          <c:order val="0"/>
          <c:tx>
            <c:strRef>
              <c:f>label 0</c:f>
              <c:strCache>
                <c:ptCount val="1"/>
                <c:pt idx="0">
                  <c:v>Ventas</c:v>
                </c:pt>
              </c:strCache>
            </c:strRef>
          </c:tx>
          <c:spPr>
            <a:solidFill>
              <a:srgbClr val="4472c4"/>
            </a:solidFill>
            <a:ln w="19080">
              <a:noFill/>
            </a:ln>
          </c:spPr>
          <c:invertIfNegative val="0"/>
          <c:dLbls>
            <c:dLbl>
              <c:idx val="0"/>
              <c:dLblPos val="outEnd"/>
              <c:showLegendKey val="0"/>
              <c:showVal val="1"/>
              <c:showCatName val="0"/>
              <c:showSerName val="0"/>
              <c:showPercent val="0"/>
            </c:dLbl>
            <c:dLbl>
              <c:idx val="1"/>
              <c:dLblPos val="outEnd"/>
              <c:showLegendKey val="0"/>
              <c:showVal val="1"/>
              <c:showCatName val="0"/>
              <c:showSerName val="0"/>
              <c:showPercent val="0"/>
            </c:dLbl>
            <c:dLbl>
              <c:idx val="2"/>
              <c:dLblPos val="outEnd"/>
              <c:showLegendKey val="0"/>
              <c:showVal val="1"/>
              <c:showCatName val="0"/>
              <c:showSerName val="0"/>
              <c:showPercent val="0"/>
            </c:dLbl>
            <c:dLblPos val="outEnd"/>
            <c:showLegendKey val="0"/>
            <c:showVal val="1"/>
            <c:showCatName val="0"/>
            <c:showSerName val="0"/>
            <c:showPercent val="0"/>
            <c:showLeaderLines val="0"/>
          </c:dLbls>
          <c:cat>
            <c:strRef>
              <c:f>categories</c:f>
              <c:strCache>
                <c:ptCount val="3"/>
                <c:pt idx="0">
                  <c:v>&lt; 18 años</c:v>
                </c:pt>
                <c:pt idx="1">
                  <c:v>18-65 años</c:v>
                </c:pt>
                <c:pt idx="2">
                  <c:v>&gt; 65 años</c:v>
                </c:pt>
              </c:strCache>
            </c:strRef>
          </c:cat>
          <c:val>
            <c:numRef>
              <c:f>0</c:f>
              <c:numCache>
                <c:formatCode>General</c:formatCode>
                <c:ptCount val="3"/>
                <c:pt idx="0">
                  <c:v>0.1711</c:v>
                </c:pt>
                <c:pt idx="1">
                  <c:v>0.647</c:v>
                </c:pt>
                <c:pt idx="2">
                  <c:v>0.182</c:v>
                </c:pt>
              </c:numCache>
            </c:numRef>
          </c:val>
        </c:ser>
        <c:gapWidth val="100"/>
        <c:overlap val="0"/>
        <c:axId val="84566698"/>
        <c:axId val="77115113"/>
      </c:barChart>
      <c:catAx>
        <c:axId val="84566698"/>
        <c:scaling>
          <c:orientation val="minMax"/>
        </c:scaling>
        <c:delete val="0"/>
        <c:axPos val="b"/>
        <c:numFmt formatCode="DD/MM/YYYY" sourceLinked="1"/>
        <c:majorTickMark val="out"/>
        <c:minorTickMark val="none"/>
        <c:tickLblPos val="nextTo"/>
        <c:spPr>
          <a:ln w="9360">
            <a:solidFill>
              <a:srgbClr val="d9d9d9"/>
            </a:solidFill>
            <a:round/>
          </a:ln>
        </c:spPr>
        <c:txPr>
          <a:bodyPr/>
          <a:p>
            <a:pPr>
              <a:defRPr b="0" sz="700" spc="-1" strike="noStrike">
                <a:solidFill>
                  <a:srgbClr val="595959"/>
                </a:solidFill>
                <a:uFill>
                  <a:solidFill>
                    <a:srgbClr val="ffffff"/>
                  </a:solidFill>
                </a:uFill>
                <a:latin typeface="Calibri"/>
                <a:ea typeface="DejaVu Sans"/>
              </a:defRPr>
            </a:pPr>
          </a:p>
        </c:txPr>
        <c:crossAx val="77115113"/>
        <c:crosses val="autoZero"/>
        <c:auto val="1"/>
        <c:lblAlgn val="ctr"/>
        <c:lblOffset val="100"/>
      </c:catAx>
      <c:valAx>
        <c:axId val="77115113"/>
        <c:scaling>
          <c:orientation val="minMax"/>
        </c:scaling>
        <c:delete val="0"/>
        <c:axPos val="l"/>
        <c:majorGridlines>
          <c:spPr>
            <a:ln w="9360">
              <a:solidFill>
                <a:srgbClr val="d9d9d9"/>
              </a:solidFill>
              <a:round/>
            </a:ln>
          </c:spPr>
        </c:majorGridlines>
        <c:numFmt formatCode="0.00%" sourceLinked="0"/>
        <c:majorTickMark val="out"/>
        <c:minorTickMark val="none"/>
        <c:tickLblPos val="nextTo"/>
        <c:spPr>
          <a:ln w="6480">
            <a:noFill/>
          </a:ln>
        </c:spPr>
        <c:txPr>
          <a:bodyPr/>
          <a:p>
            <a:pPr>
              <a:defRPr b="0" sz="700" spc="-1" strike="noStrike">
                <a:solidFill>
                  <a:srgbClr val="595959"/>
                </a:solidFill>
                <a:uFill>
                  <a:solidFill>
                    <a:srgbClr val="ffffff"/>
                  </a:solidFill>
                </a:uFill>
                <a:latin typeface="Calibri"/>
                <a:ea typeface="DejaVu Sans"/>
              </a:defRPr>
            </a:pPr>
          </a:p>
        </c:txPr>
        <c:crossAx val="84566698"/>
        <c:crosses val="autoZero"/>
        <c:crossBetween val="midCat"/>
      </c:valAx>
      <c:spPr>
        <a:noFill/>
        <a:ln>
          <a:noFill/>
        </a:ln>
      </c:spPr>
    </c:plotArea>
    <c:legend>
      <c:legendPos val="b"/>
      <c:overlay val="0"/>
      <c:spPr>
        <a:noFill/>
        <a:ln>
          <a:noFill/>
        </a:ln>
      </c:spPr>
    </c:legend>
    <c:plotVisOnly val="1"/>
    <c:dispBlanksAs val="gap"/>
  </c:chart>
  <c:spPr>
    <a:noFill/>
    <a:ln w="9360">
      <a:noFill/>
    </a:ln>
  </c:spPr>
</c:chartSpace>
</file>

<file path=ppt/charts/chart6.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109643483343074"/>
          <c:y val="0.0617526325182938"/>
          <c:w val="0.84593804792519"/>
          <c:h val="0.685525611279672"/>
        </c:manualLayout>
      </c:layout>
      <c:barChart>
        <c:barDir val="col"/>
        <c:grouping val="stacked"/>
        <c:varyColors val="0"/>
        <c:ser>
          <c:idx val="0"/>
          <c:order val="0"/>
          <c:tx>
            <c:strRef>
              <c:f>label 0</c:f>
              <c:strCache>
                <c:ptCount val="1"/>
                <c:pt idx="0">
                  <c:v>Com Valenc</c:v>
                </c:pt>
              </c:strCache>
            </c:strRef>
          </c:tx>
          <c:spPr>
            <a:solidFill>
              <a:srgbClr val="4472c4"/>
            </a:solidFill>
            <a:ln>
              <a:noFill/>
            </a:ln>
          </c:spPr>
          <c:invertIfNegative val="0"/>
          <c:dLbls>
            <c:dLblPos val="ctr"/>
            <c:showLegendKey val="0"/>
            <c:showVal val="0"/>
            <c:showCatName val="0"/>
            <c:showSerName val="0"/>
            <c:showPercent val="0"/>
            <c:showLeaderLines val="0"/>
          </c:dLbls>
          <c:cat>
            <c:strRef>
              <c:f>categories</c:f>
              <c:strCache>
                <c:ptCount val="13"/>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strCache>
            </c:strRef>
          </c:cat>
          <c:val>
            <c:numRef>
              <c:f>0</c:f>
              <c:numCache>
                <c:formatCode>General</c:formatCode>
                <c:ptCount val="13"/>
                <c:pt idx="0">
                  <c:v>-100</c:v>
                </c:pt>
                <c:pt idx="1">
                  <c:v>-82</c:v>
                </c:pt>
                <c:pt idx="2">
                  <c:v>-26</c:v>
                </c:pt>
                <c:pt idx="3">
                  <c:v>-12</c:v>
                </c:pt>
                <c:pt idx="4">
                  <c:v>-22</c:v>
                </c:pt>
                <c:pt idx="5">
                  <c:v>-6</c:v>
                </c:pt>
                <c:pt idx="6">
                  <c:v>21</c:v>
                </c:pt>
                <c:pt idx="7">
                  <c:v>1</c:v>
                </c:pt>
                <c:pt idx="8">
                  <c:v>-19</c:v>
                </c:pt>
                <c:pt idx="9">
                  <c:v>-19</c:v>
                </c:pt>
                <c:pt idx="10">
                  <c:v>-35</c:v>
                </c:pt>
                <c:pt idx="11">
                  <c:v>24</c:v>
                </c:pt>
                <c:pt idx="12">
                  <c:v>54</c:v>
                </c:pt>
              </c:numCache>
            </c:numRef>
          </c:val>
        </c:ser>
        <c:ser>
          <c:idx val="1"/>
          <c:order val="1"/>
          <c:tx>
            <c:strRef>
              <c:f>label 1</c:f>
              <c:strCache>
                <c:ptCount val="1"/>
                <c:pt idx="0">
                  <c:v>Otras Com</c:v>
                </c:pt>
              </c:strCache>
            </c:strRef>
          </c:tx>
          <c:spPr>
            <a:solidFill>
              <a:srgbClr val="ed7d31"/>
            </a:solidFill>
            <a:ln>
              <a:noFill/>
            </a:ln>
          </c:spPr>
          <c:invertIfNegative val="0"/>
          <c:dLbls>
            <c:dLblPos val="ctr"/>
            <c:showLegendKey val="0"/>
            <c:showVal val="0"/>
            <c:showCatName val="0"/>
            <c:showSerName val="0"/>
            <c:showPercent val="0"/>
            <c:showLeaderLines val="0"/>
          </c:dLbls>
          <c:cat>
            <c:strRef>
              <c:f>categories</c:f>
              <c:strCache>
                <c:ptCount val="13"/>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strCache>
            </c:strRef>
          </c:cat>
          <c:val>
            <c:numRef>
              <c:f>1</c:f>
              <c:numCache>
                <c:formatCode>General</c:formatCode>
                <c:ptCount val="13"/>
                <c:pt idx="0">
                  <c:v>-80</c:v>
                </c:pt>
                <c:pt idx="1">
                  <c:v>-74</c:v>
                </c:pt>
                <c:pt idx="2">
                  <c:v>-35</c:v>
                </c:pt>
                <c:pt idx="3">
                  <c:v>32</c:v>
                </c:pt>
                <c:pt idx="4">
                  <c:v>-3</c:v>
                </c:pt>
                <c:pt idx="5">
                  <c:v>-53</c:v>
                </c:pt>
                <c:pt idx="6">
                  <c:v>3</c:v>
                </c:pt>
                <c:pt idx="7">
                  <c:v>36</c:v>
                </c:pt>
                <c:pt idx="8">
                  <c:v>-19</c:v>
                </c:pt>
                <c:pt idx="9">
                  <c:v>63</c:v>
                </c:pt>
                <c:pt idx="10">
                  <c:v>22</c:v>
                </c:pt>
                <c:pt idx="11">
                  <c:v>-4</c:v>
                </c:pt>
                <c:pt idx="12">
                  <c:v>54</c:v>
                </c:pt>
              </c:numCache>
            </c:numRef>
          </c:val>
        </c:ser>
        <c:ser>
          <c:idx val="2"/>
          <c:order val="2"/>
          <c:tx>
            <c:strRef>
              <c:f>label 2</c:f>
              <c:strCache>
                <c:ptCount val="1"/>
                <c:pt idx="0">
                  <c:v>Extranjero</c:v>
                </c:pt>
              </c:strCache>
            </c:strRef>
          </c:tx>
          <c:spPr>
            <a:solidFill>
              <a:srgbClr val="a5a5a5"/>
            </a:solidFill>
            <a:ln>
              <a:noFill/>
            </a:ln>
          </c:spPr>
          <c:invertIfNegative val="0"/>
          <c:dLbls>
            <c:dLblPos val="ctr"/>
            <c:showLegendKey val="0"/>
            <c:showVal val="0"/>
            <c:showCatName val="0"/>
            <c:showSerName val="0"/>
            <c:showPercent val="0"/>
            <c:showLeaderLines val="0"/>
          </c:dLbls>
          <c:cat>
            <c:strRef>
              <c:f>categories</c:f>
              <c:strCache>
                <c:ptCount val="13"/>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strCache>
            </c:strRef>
          </c:cat>
          <c:val>
            <c:numRef>
              <c:f>2</c:f>
              <c:numCache>
                <c:formatCode>General</c:formatCode>
                <c:ptCount val="13"/>
                <c:pt idx="0">
                  <c:v>-127</c:v>
                </c:pt>
                <c:pt idx="1">
                  <c:v>-127</c:v>
                </c:pt>
                <c:pt idx="2">
                  <c:v>-21</c:v>
                </c:pt>
                <c:pt idx="3">
                  <c:v>-15</c:v>
                </c:pt>
                <c:pt idx="4">
                  <c:v>-71</c:v>
                </c:pt>
                <c:pt idx="5">
                  <c:v>-6</c:v>
                </c:pt>
                <c:pt idx="6">
                  <c:v>46</c:v>
                </c:pt>
                <c:pt idx="7">
                  <c:v>61</c:v>
                </c:pt>
                <c:pt idx="8">
                  <c:v>63</c:v>
                </c:pt>
                <c:pt idx="9">
                  <c:v>123</c:v>
                </c:pt>
                <c:pt idx="10">
                  <c:v>136</c:v>
                </c:pt>
                <c:pt idx="11">
                  <c:v>82</c:v>
                </c:pt>
                <c:pt idx="12">
                  <c:v>94</c:v>
                </c:pt>
              </c:numCache>
            </c:numRef>
          </c:val>
        </c:ser>
        <c:gapWidth val="150"/>
        <c:overlap val="100"/>
        <c:axId val="75552946"/>
        <c:axId val="96974291"/>
      </c:barChart>
      <c:catAx>
        <c:axId val="75552946"/>
        <c:scaling>
          <c:orientation val="minMax"/>
        </c:scaling>
        <c:delete val="0"/>
        <c:axPos val="b"/>
        <c:numFmt formatCode="DD/MM/YYYY" sourceLinked="1"/>
        <c:majorTickMark val="none"/>
        <c:minorTickMark val="none"/>
        <c:tickLblPos val="low"/>
        <c:spPr>
          <a:ln w="9360">
            <a:solidFill>
              <a:srgbClr val="d9d9d9"/>
            </a:solidFill>
            <a:round/>
          </a:ln>
        </c:spPr>
        <c:txPr>
          <a:bodyPr/>
          <a:p>
            <a:pPr>
              <a:defRPr b="0" sz="700" spc="-1" strike="noStrike">
                <a:solidFill>
                  <a:srgbClr val="595959"/>
                </a:solidFill>
                <a:uFill>
                  <a:solidFill>
                    <a:srgbClr val="ffffff"/>
                  </a:solidFill>
                </a:uFill>
                <a:latin typeface="Calibri"/>
                <a:ea typeface="DejaVu Sans"/>
              </a:defRPr>
            </a:pPr>
          </a:p>
        </c:txPr>
        <c:crossAx val="96974291"/>
        <c:crosses val="autoZero"/>
        <c:auto val="1"/>
        <c:lblAlgn val="ctr"/>
        <c:lblOffset val="100"/>
      </c:catAx>
      <c:valAx>
        <c:axId val="96974291"/>
        <c:scaling>
          <c:orientation val="minMax"/>
        </c:scaling>
        <c:delete val="0"/>
        <c:axPos val="l"/>
        <c:majorGridlines>
          <c:spPr>
            <a:ln w="9360">
              <a:solidFill>
                <a:srgbClr val="d9d9d9"/>
              </a:solidFill>
              <a:round/>
            </a:ln>
          </c:spPr>
        </c:majorGridlines>
        <c:numFmt formatCode="General" sourceLinked="0"/>
        <c:majorTickMark val="none"/>
        <c:minorTickMark val="none"/>
        <c:tickLblPos val="nextTo"/>
        <c:spPr>
          <a:ln w="6480">
            <a:noFill/>
          </a:ln>
        </c:spPr>
        <c:txPr>
          <a:bodyPr/>
          <a:p>
            <a:pPr>
              <a:defRPr b="0" sz="700" spc="-1" strike="noStrike">
                <a:solidFill>
                  <a:srgbClr val="595959"/>
                </a:solidFill>
                <a:uFill>
                  <a:solidFill>
                    <a:srgbClr val="ffffff"/>
                  </a:solidFill>
                </a:uFill>
                <a:latin typeface="Calibri"/>
                <a:ea typeface="DejaVu Sans"/>
              </a:defRPr>
            </a:pPr>
          </a:p>
        </c:txPr>
        <c:crossAx val="75552946"/>
        <c:crosses val="autoZero"/>
        <c:crossBetween val="midCat"/>
      </c:valAx>
      <c:spPr>
        <a:noFill/>
        <a:ln>
          <a:noFill/>
        </a:ln>
      </c:spPr>
    </c:plotArea>
    <c:legend>
      <c:legendPos val="b"/>
      <c:overlay val="0"/>
      <c:spPr>
        <a:noFill/>
        <a:ln>
          <a:noFill/>
        </a:ln>
      </c:spPr>
    </c:legend>
    <c:plotVisOnly val="1"/>
    <c:dispBlanksAs val="gap"/>
  </c:chart>
  <c:spPr>
    <a:noFill/>
    <a:ln w="9360">
      <a:noFill/>
    </a:ln>
  </c:spPr>
</c:chartSpace>
</file>

<file path=ppt/charts/chart7.xml><?xml version="1.0" encoding="utf-8"?>
<c:chartSpace xmlns:c="http://schemas.openxmlformats.org/drawingml/2006/chart" xmlns:a="http://schemas.openxmlformats.org/drawingml/2006/main" xmlns:r="http://schemas.openxmlformats.org/officeDocument/2006/relationships">
  <c:lang val="en-US"/>
  <c:roundedCorners val="0"/>
  <c:chart>
    <c:plotArea>
      <c:lineChart>
        <c:grouping val="standard"/>
        <c:ser>
          <c:idx val="0"/>
          <c:order val="0"/>
          <c:tx>
            <c:strRef>
              <c:f>label 0</c:f>
              <c:strCache>
                <c:ptCount val="1"/>
                <c:pt idx="0">
                  <c:v>Total</c:v>
                </c:pt>
              </c:strCache>
            </c:strRef>
          </c:tx>
          <c:spPr>
            <a:solidFill>
              <a:srgbClr val="4472c4"/>
            </a:solidFill>
            <a:ln w="28440">
              <a:solidFill>
                <a:srgbClr val="4472c4"/>
              </a:solidFill>
              <a:round/>
            </a:ln>
          </c:spPr>
          <c:marker>
            <c:symbol val="none"/>
          </c:marker>
          <c:dLbls>
            <c:dLblPos val="r"/>
            <c:showLegendKey val="0"/>
            <c:showVal val="0"/>
            <c:showCatName val="0"/>
            <c:showSerName val="0"/>
            <c:showPercent val="0"/>
            <c:showLeaderLines val="0"/>
          </c:dLbls>
          <c:cat>
            <c:strRef>
              <c:f>categories</c:f>
              <c:strCache>
                <c:ptCount val="4"/>
                <c:pt idx="0">
                  <c:v>2018</c:v>
                </c:pt>
                <c:pt idx="1">
                  <c:v>2019</c:v>
                </c:pt>
                <c:pt idx="2">
                  <c:v>2020</c:v>
                </c:pt>
                <c:pt idx="3">
                  <c:v>2021</c:v>
                </c:pt>
              </c:strCache>
            </c:strRef>
          </c:cat>
          <c:val>
            <c:numRef>
              <c:f>0</c:f>
              <c:numCache>
                <c:formatCode>General</c:formatCode>
                <c:ptCount val="4"/>
                <c:pt idx="0">
                  <c:v>1916</c:v>
                </c:pt>
                <c:pt idx="1">
                  <c:v>1928</c:v>
                </c:pt>
                <c:pt idx="2">
                  <c:v>2147</c:v>
                </c:pt>
                <c:pt idx="3">
                  <c:v>1998</c:v>
                </c:pt>
              </c:numCache>
            </c:numRef>
          </c:val>
          <c:smooth val="0"/>
        </c:ser>
        <c:ser>
          <c:idx val="1"/>
          <c:order val="1"/>
          <c:tx>
            <c:strRef>
              <c:f>label 1</c:f>
              <c:strCache>
                <c:ptCount val="1"/>
                <c:pt idx="0">
                  <c:v>Hombres</c:v>
                </c:pt>
              </c:strCache>
            </c:strRef>
          </c:tx>
          <c:spPr>
            <a:solidFill>
              <a:srgbClr val="ed7d31"/>
            </a:solidFill>
            <a:ln w="28440">
              <a:solidFill>
                <a:srgbClr val="ed7d31"/>
              </a:solidFill>
              <a:round/>
            </a:ln>
          </c:spPr>
          <c:marker>
            <c:symbol val="none"/>
          </c:marker>
          <c:dLbls>
            <c:dLblPos val="r"/>
            <c:showLegendKey val="0"/>
            <c:showVal val="0"/>
            <c:showCatName val="0"/>
            <c:showSerName val="0"/>
            <c:showPercent val="0"/>
            <c:showLeaderLines val="0"/>
          </c:dLbls>
          <c:cat>
            <c:strRef>
              <c:f>categories</c:f>
              <c:strCache>
                <c:ptCount val="4"/>
                <c:pt idx="0">
                  <c:v>2018</c:v>
                </c:pt>
                <c:pt idx="1">
                  <c:v>2019</c:v>
                </c:pt>
                <c:pt idx="2">
                  <c:v>2020</c:v>
                </c:pt>
                <c:pt idx="3">
                  <c:v>2021</c:v>
                </c:pt>
              </c:strCache>
            </c:strRef>
          </c:cat>
          <c:val>
            <c:numRef>
              <c:f>1</c:f>
              <c:numCache>
                <c:formatCode>General</c:formatCode>
                <c:ptCount val="4"/>
                <c:pt idx="0">
                  <c:v>624.0412</c:v>
                </c:pt>
                <c:pt idx="1">
                  <c:v>610.0192</c:v>
                </c:pt>
                <c:pt idx="2">
                  <c:v>755.0999</c:v>
                </c:pt>
                <c:pt idx="3">
                  <c:v>699.3</c:v>
                </c:pt>
              </c:numCache>
            </c:numRef>
          </c:val>
          <c:smooth val="0"/>
        </c:ser>
        <c:ser>
          <c:idx val="2"/>
          <c:order val="2"/>
          <c:tx>
            <c:strRef>
              <c:f>label 2</c:f>
              <c:strCache>
                <c:ptCount val="1"/>
                <c:pt idx="0">
                  <c:v>Mujeres</c:v>
                </c:pt>
              </c:strCache>
            </c:strRef>
          </c:tx>
          <c:spPr>
            <a:solidFill>
              <a:srgbClr val="a5a5a5"/>
            </a:solidFill>
            <a:ln w="28440">
              <a:solidFill>
                <a:srgbClr val="a5a5a5"/>
              </a:solidFill>
              <a:round/>
            </a:ln>
          </c:spPr>
          <c:marker>
            <c:symbol val="none"/>
          </c:marker>
          <c:dLbls>
            <c:dLblPos val="r"/>
            <c:showLegendKey val="0"/>
            <c:showVal val="0"/>
            <c:showCatName val="0"/>
            <c:showSerName val="0"/>
            <c:showPercent val="0"/>
            <c:showLeaderLines val="0"/>
          </c:dLbls>
          <c:cat>
            <c:strRef>
              <c:f>categories</c:f>
              <c:strCache>
                <c:ptCount val="4"/>
                <c:pt idx="0">
                  <c:v>2018</c:v>
                </c:pt>
                <c:pt idx="1">
                  <c:v>2019</c:v>
                </c:pt>
                <c:pt idx="2">
                  <c:v>2020</c:v>
                </c:pt>
                <c:pt idx="3">
                  <c:v>2021</c:v>
                </c:pt>
              </c:strCache>
            </c:strRef>
          </c:cat>
          <c:val>
            <c:numRef>
              <c:f>2</c:f>
              <c:numCache>
                <c:formatCode>General</c:formatCode>
                <c:ptCount val="4"/>
                <c:pt idx="0">
                  <c:v>1291.9588</c:v>
                </c:pt>
                <c:pt idx="1">
                  <c:v>1317.9808</c:v>
                </c:pt>
                <c:pt idx="2">
                  <c:v>1391.9001</c:v>
                </c:pt>
                <c:pt idx="3">
                  <c:v>1298.7</c:v>
                </c:pt>
              </c:numCache>
            </c:numRef>
          </c:val>
          <c:smooth val="0"/>
        </c:ser>
        <c:hiLowLines>
          <c:spPr>
            <a:ln>
              <a:noFill/>
            </a:ln>
          </c:spPr>
        </c:hiLowLines>
        <c:marker val="0"/>
        <c:axId val="57603810"/>
        <c:axId val="49694735"/>
      </c:lineChart>
      <c:catAx>
        <c:axId val="57603810"/>
        <c:scaling>
          <c:orientation val="minMax"/>
        </c:scaling>
        <c:delete val="0"/>
        <c:axPos val="b"/>
        <c:numFmt formatCode="DD/MM/YYYY" sourceLinked="1"/>
        <c:majorTickMark val="none"/>
        <c:minorTickMark val="none"/>
        <c:tickLblPos val="nextTo"/>
        <c:spPr>
          <a:ln w="9360">
            <a:solidFill>
              <a:srgbClr val="d9d9d9"/>
            </a:solidFill>
            <a:round/>
          </a:ln>
        </c:spPr>
        <c:txPr>
          <a:bodyPr/>
          <a:p>
            <a:pPr>
              <a:defRPr b="0" sz="700" spc="-1" strike="noStrike">
                <a:solidFill>
                  <a:srgbClr val="595959"/>
                </a:solidFill>
                <a:uFill>
                  <a:solidFill>
                    <a:srgbClr val="ffffff"/>
                  </a:solidFill>
                </a:uFill>
                <a:latin typeface="Calibri"/>
                <a:ea typeface="DejaVu Sans"/>
              </a:defRPr>
            </a:pPr>
          </a:p>
        </c:txPr>
        <c:crossAx val="49694735"/>
        <c:crosses val="autoZero"/>
        <c:auto val="1"/>
        <c:lblAlgn val="ctr"/>
        <c:lblOffset val="100"/>
      </c:catAx>
      <c:valAx>
        <c:axId val="49694735"/>
        <c:scaling>
          <c:orientation val="minMax"/>
          <c:min val="250"/>
        </c:scaling>
        <c:delete val="0"/>
        <c:axPos val="l"/>
        <c:majorGridlines>
          <c:spPr>
            <a:ln w="9360">
              <a:solidFill>
                <a:srgbClr val="d9d9d9"/>
              </a:solidFill>
              <a:round/>
            </a:ln>
          </c:spPr>
        </c:majorGridlines>
        <c:numFmt formatCode="General" sourceLinked="0"/>
        <c:majorTickMark val="none"/>
        <c:minorTickMark val="none"/>
        <c:tickLblPos val="nextTo"/>
        <c:spPr>
          <a:ln w="6480">
            <a:noFill/>
          </a:ln>
        </c:spPr>
        <c:txPr>
          <a:bodyPr/>
          <a:p>
            <a:pPr>
              <a:defRPr b="0" sz="700" spc="-1" strike="noStrike">
                <a:solidFill>
                  <a:srgbClr val="595959"/>
                </a:solidFill>
                <a:uFill>
                  <a:solidFill>
                    <a:srgbClr val="ffffff"/>
                  </a:solidFill>
                </a:uFill>
                <a:latin typeface="Calibri"/>
                <a:ea typeface="DejaVu Sans"/>
              </a:defRPr>
            </a:pPr>
          </a:p>
        </c:txPr>
        <c:crossAx val="57603810"/>
        <c:crosses val="autoZero"/>
        <c:crossBetween val="midCat"/>
      </c:valAx>
      <c:spPr>
        <a:noFill/>
        <a:ln>
          <a:noFill/>
        </a:ln>
      </c:spPr>
    </c:plotArea>
    <c:legend>
      <c:legendPos val="b"/>
      <c:overlay val="0"/>
      <c:spPr>
        <a:noFill/>
        <a:ln>
          <a:noFill/>
        </a:ln>
      </c:spPr>
    </c:legend>
    <c:plotVisOnly val="1"/>
    <c:dispBlanksAs val="gap"/>
  </c:chart>
  <c:spPr>
    <a:noFill/>
    <a:ln w="9360">
      <a:noFill/>
    </a:ln>
  </c:spPr>
</c:chartSpace>
</file>

<file path=ppt/charts/chart8.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109640831758034"/>
          <c:y val="0.061660777385159"/>
          <c:w val="0.845880128989214"/>
          <c:h val="0.685512367491166"/>
        </c:manualLayout>
      </c:layout>
      <c:barChart>
        <c:barDir val="col"/>
        <c:grouping val="percentStacked"/>
        <c:varyColors val="0"/>
        <c:ser>
          <c:idx val="0"/>
          <c:order val="0"/>
          <c:tx>
            <c:strRef>
              <c:f>label 0</c:f>
              <c:strCache>
                <c:ptCount val="1"/>
                <c:pt idx="0">
                  <c:v>Mujeres</c:v>
                </c:pt>
              </c:strCache>
            </c:strRef>
          </c:tx>
          <c:spPr>
            <a:solidFill>
              <a:srgbClr val="4472c4"/>
            </a:solidFill>
            <a:ln>
              <a:noFill/>
            </a:ln>
          </c:spPr>
          <c:invertIfNegative val="0"/>
          <c:dLbls>
            <c:dLblPos val="ctr"/>
            <c:showLegendKey val="0"/>
            <c:showVal val="0"/>
            <c:showCatName val="0"/>
            <c:showSerName val="0"/>
            <c:showPercent val="0"/>
            <c:showLeaderLines val="0"/>
          </c:dLbls>
          <c:cat>
            <c:strRef>
              <c:f>categories</c:f>
              <c:strCache>
                <c:ptCount val="13"/>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 2T</c:v>
                </c:pt>
              </c:strCache>
            </c:strRef>
          </c:cat>
          <c:val>
            <c:numRef>
              <c:f>0</c:f>
              <c:numCache>
                <c:formatCode>General</c:formatCode>
                <c:ptCount val="13"/>
                <c:pt idx="0">
                  <c:v>1639</c:v>
                </c:pt>
                <c:pt idx="1">
                  <c:v>1689</c:v>
                </c:pt>
                <c:pt idx="2">
                  <c:v>1954</c:v>
                </c:pt>
                <c:pt idx="3">
                  <c:v>1995</c:v>
                </c:pt>
                <c:pt idx="4">
                  <c:v>2139</c:v>
                </c:pt>
                <c:pt idx="5">
                  <c:v>2628</c:v>
                </c:pt>
                <c:pt idx="6">
                  <c:v>2651</c:v>
                </c:pt>
                <c:pt idx="7">
                  <c:v>3315</c:v>
                </c:pt>
                <c:pt idx="8">
                  <c:v>5548</c:v>
                </c:pt>
                <c:pt idx="9">
                  <c:v>4216</c:v>
                </c:pt>
                <c:pt idx="10">
                  <c:v>5096</c:v>
                </c:pt>
                <c:pt idx="11">
                  <c:v>4542</c:v>
                </c:pt>
                <c:pt idx="12">
                  <c:v>3921</c:v>
                </c:pt>
              </c:numCache>
            </c:numRef>
          </c:val>
        </c:ser>
        <c:ser>
          <c:idx val="1"/>
          <c:order val="1"/>
          <c:tx>
            <c:strRef>
              <c:f>label 1</c:f>
              <c:strCache>
                <c:ptCount val="1"/>
                <c:pt idx="0">
                  <c:v>Hombres</c:v>
                </c:pt>
              </c:strCache>
            </c:strRef>
          </c:tx>
          <c:spPr>
            <a:solidFill>
              <a:srgbClr val="ed7d31"/>
            </a:solidFill>
            <a:ln>
              <a:noFill/>
            </a:ln>
          </c:spPr>
          <c:invertIfNegative val="0"/>
          <c:dLbls>
            <c:dLblPos val="ctr"/>
            <c:showLegendKey val="0"/>
            <c:showVal val="0"/>
            <c:showCatName val="0"/>
            <c:showSerName val="0"/>
            <c:showPercent val="0"/>
            <c:showLeaderLines val="0"/>
          </c:dLbls>
          <c:cat>
            <c:strRef>
              <c:f>categories</c:f>
              <c:strCache>
                <c:ptCount val="13"/>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 2T</c:v>
                </c:pt>
              </c:strCache>
            </c:strRef>
          </c:cat>
          <c:val>
            <c:numRef>
              <c:f>1</c:f>
              <c:numCache>
                <c:formatCode>General</c:formatCode>
                <c:ptCount val="13"/>
                <c:pt idx="0">
                  <c:v>2222</c:v>
                </c:pt>
                <c:pt idx="1">
                  <c:v>2693</c:v>
                </c:pt>
                <c:pt idx="2">
                  <c:v>2457</c:v>
                </c:pt>
                <c:pt idx="3">
                  <c:v>2361</c:v>
                </c:pt>
                <c:pt idx="4">
                  <c:v>2632</c:v>
                </c:pt>
                <c:pt idx="5">
                  <c:v>3435</c:v>
                </c:pt>
                <c:pt idx="6">
                  <c:v>4020</c:v>
                </c:pt>
                <c:pt idx="7">
                  <c:v>4764</c:v>
                </c:pt>
                <c:pt idx="8">
                  <c:v>3873</c:v>
                </c:pt>
                <c:pt idx="9">
                  <c:v>5480</c:v>
                </c:pt>
                <c:pt idx="10">
                  <c:v>6394</c:v>
                </c:pt>
                <c:pt idx="11">
                  <c:v>5196</c:v>
                </c:pt>
                <c:pt idx="12">
                  <c:v>6403</c:v>
                </c:pt>
              </c:numCache>
            </c:numRef>
          </c:val>
        </c:ser>
        <c:gapWidth val="150"/>
        <c:overlap val="100"/>
        <c:axId val="68331205"/>
        <c:axId val="81953207"/>
      </c:barChart>
      <c:lineChart>
        <c:grouping val="percentStacked"/>
        <c:ser>
          <c:idx val="2"/>
          <c:order val="2"/>
          <c:tx>
            <c:strRef>
              <c:f>label 2</c:f>
              <c:strCache>
                <c:ptCount val="1"/>
                <c:pt idx="0">
                  <c:v>Total</c:v>
                </c:pt>
              </c:strCache>
            </c:strRef>
          </c:tx>
          <c:spPr>
            <a:solidFill>
              <a:srgbClr val="a5a5a5"/>
            </a:solidFill>
            <a:ln w="28440">
              <a:solidFill>
                <a:srgbClr val="a5a5a5"/>
              </a:solidFill>
              <a:round/>
            </a:ln>
          </c:spPr>
          <c:marker>
            <c:symbol val="none"/>
          </c:marker>
          <c:dLbls>
            <c:dLblPos val="r"/>
            <c:showLegendKey val="0"/>
            <c:showVal val="0"/>
            <c:showCatName val="0"/>
            <c:showSerName val="0"/>
            <c:showPercent val="0"/>
            <c:showLeaderLines val="0"/>
          </c:dLbls>
          <c:cat>
            <c:strRef>
              <c:f>categories</c:f>
              <c:strCache>
                <c:ptCount val="13"/>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 2T</c:v>
                </c:pt>
              </c:strCache>
            </c:strRef>
          </c:cat>
          <c:val>
            <c:numRef>
              <c:f>2</c:f>
              <c:numCache>
                <c:formatCode>General</c:formatCode>
                <c:ptCount val="13"/>
                <c:pt idx="0">
                  <c:v>3861</c:v>
                </c:pt>
                <c:pt idx="1">
                  <c:v>4382</c:v>
                </c:pt>
                <c:pt idx="2">
                  <c:v>4411</c:v>
                </c:pt>
                <c:pt idx="3">
                  <c:v>4356</c:v>
                </c:pt>
                <c:pt idx="4">
                  <c:v>4771</c:v>
                </c:pt>
                <c:pt idx="5">
                  <c:v>6063</c:v>
                </c:pt>
                <c:pt idx="6">
                  <c:v>6671</c:v>
                </c:pt>
                <c:pt idx="7">
                  <c:v>8079</c:v>
                </c:pt>
                <c:pt idx="8">
                  <c:v>9412</c:v>
                </c:pt>
                <c:pt idx="9">
                  <c:v>9696</c:v>
                </c:pt>
                <c:pt idx="10">
                  <c:v>11490</c:v>
                </c:pt>
                <c:pt idx="11">
                  <c:v>9738</c:v>
                </c:pt>
                <c:pt idx="12">
                  <c:v>10324</c:v>
                </c:pt>
              </c:numCache>
            </c:numRef>
          </c:val>
          <c:smooth val="0"/>
        </c:ser>
        <c:hiLowLines>
          <c:spPr>
            <a:ln>
              <a:noFill/>
            </a:ln>
          </c:spPr>
        </c:hiLowLines>
        <c:marker val="0"/>
        <c:axId val="47840585"/>
        <c:axId val="71233934"/>
      </c:lineChart>
      <c:catAx>
        <c:axId val="68331205"/>
        <c:scaling>
          <c:orientation val="minMax"/>
        </c:scaling>
        <c:delete val="1"/>
        <c:axPos val="b"/>
        <c:numFmt formatCode="DD/MM/YYYY" sourceLinked="1"/>
        <c:majorTickMark val="none"/>
        <c:minorTickMark val="none"/>
        <c:tickLblPos val="nextTo"/>
        <c:spPr>
          <a:ln w="6480">
            <a:solidFill>
              <a:srgbClr val="8b8b8b"/>
            </a:solidFill>
            <a:round/>
          </a:ln>
        </c:spPr>
        <c:txPr>
          <a:bodyPr/>
          <a:p>
            <a:pPr>
              <a:defRPr b="0" sz="700" spc="-1" strike="noStrike">
                <a:solidFill>
                  <a:srgbClr val="000000"/>
                </a:solidFill>
                <a:uFill>
                  <a:solidFill>
                    <a:srgbClr val="ffffff"/>
                  </a:solidFill>
                </a:uFill>
                <a:latin typeface="Calibri"/>
                <a:ea typeface="DejaVu Sans"/>
              </a:defRPr>
            </a:pPr>
          </a:p>
        </c:txPr>
        <c:crossAx val="81953207"/>
        <c:crosses val="autoZero"/>
        <c:auto val="1"/>
        <c:lblAlgn val="ctr"/>
        <c:lblOffset val="100"/>
      </c:catAx>
      <c:valAx>
        <c:axId val="81953207"/>
        <c:scaling>
          <c:orientation val="minMax"/>
        </c:scaling>
        <c:delete val="0"/>
        <c:axPos val="l"/>
        <c:numFmt formatCode="0%" sourceLinked="0"/>
        <c:majorTickMark val="none"/>
        <c:minorTickMark val="none"/>
        <c:tickLblPos val="nextTo"/>
        <c:spPr>
          <a:ln w="6480">
            <a:noFill/>
          </a:ln>
        </c:spPr>
        <c:txPr>
          <a:bodyPr/>
          <a:p>
            <a:pPr>
              <a:defRPr b="0" sz="700" spc="-1" strike="noStrike">
                <a:solidFill>
                  <a:srgbClr val="595959"/>
                </a:solidFill>
                <a:uFill>
                  <a:solidFill>
                    <a:srgbClr val="ffffff"/>
                  </a:solidFill>
                </a:uFill>
                <a:latin typeface="Calibri"/>
                <a:ea typeface="DejaVu Sans"/>
              </a:defRPr>
            </a:pPr>
          </a:p>
        </c:txPr>
        <c:crossAx val="68331205"/>
        <c:crosses val="max"/>
        <c:crossBetween val="midCat"/>
      </c:valAx>
      <c:catAx>
        <c:axId val="47840585"/>
        <c:scaling>
          <c:orientation val="minMax"/>
        </c:scaling>
        <c:delete val="0"/>
        <c:axPos val="t"/>
        <c:numFmt formatCode="DD/MM/YYYY" sourceLinked="1"/>
        <c:majorTickMark val="none"/>
        <c:minorTickMark val="none"/>
        <c:tickLblPos val="low"/>
        <c:spPr>
          <a:ln w="9360">
            <a:solidFill>
              <a:srgbClr val="d9d9d9"/>
            </a:solidFill>
            <a:round/>
          </a:ln>
        </c:spPr>
        <c:txPr>
          <a:bodyPr/>
          <a:p>
            <a:pPr>
              <a:defRPr b="0" sz="700" spc="-1" strike="noStrike">
                <a:solidFill>
                  <a:srgbClr val="595959"/>
                </a:solidFill>
                <a:uFill>
                  <a:solidFill>
                    <a:srgbClr val="ffffff"/>
                  </a:solidFill>
                </a:uFill>
                <a:latin typeface="Calibri"/>
                <a:ea typeface="DejaVu Sans"/>
              </a:defRPr>
            </a:pPr>
          </a:p>
        </c:txPr>
        <c:crossAx val="71233934"/>
        <c:crosses val="autoZero"/>
        <c:auto val="1"/>
        <c:lblAlgn val="ctr"/>
        <c:lblOffset val="100"/>
      </c:catAx>
      <c:valAx>
        <c:axId val="71233934"/>
        <c:scaling>
          <c:orientation val="minMax"/>
        </c:scaling>
        <c:delete val="0"/>
        <c:axPos val="r"/>
        <c:numFmt formatCode="#,##0" sourceLinked="0"/>
        <c:majorTickMark val="none"/>
        <c:minorTickMark val="none"/>
        <c:tickLblPos val="nextTo"/>
        <c:spPr>
          <a:ln w="6480">
            <a:noFill/>
          </a:ln>
        </c:spPr>
        <c:txPr>
          <a:bodyPr/>
          <a:p>
            <a:pPr>
              <a:defRPr b="0" sz="700" spc="-1" strike="noStrike">
                <a:solidFill>
                  <a:srgbClr val="595959"/>
                </a:solidFill>
                <a:uFill>
                  <a:solidFill>
                    <a:srgbClr val="ffffff"/>
                  </a:solidFill>
                </a:uFill>
                <a:latin typeface="Calibri"/>
                <a:ea typeface="DejaVu Sans"/>
              </a:defRPr>
            </a:pPr>
          </a:p>
        </c:txPr>
        <c:crossAx val="47840585"/>
        <c:crosses val="autoZero"/>
        <c:crossBetween val="midCat"/>
      </c:valAx>
      <c:spPr>
        <a:noFill/>
        <a:ln>
          <a:noFill/>
        </a:ln>
      </c:spPr>
    </c:plotArea>
    <c:legend>
      <c:legendPos val="b"/>
      <c:overlay val="0"/>
      <c:spPr>
        <a:noFill/>
        <a:ln>
          <a:noFill/>
        </a:ln>
      </c:spPr>
    </c:legend>
    <c:plotVisOnly val="1"/>
    <c:dispBlanksAs val="gap"/>
  </c:chart>
  <c:spPr>
    <a:noFill/>
    <a:ln w="9360">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2.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17.png"/>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0.png"/><Relationship Id="rId3" Type="http://schemas.openxmlformats.org/officeDocument/2006/relationships/image" Target="../media/image2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4"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6"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9" name="PlaceHolder 3"/>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3"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4" name="PlaceHolder 3"/>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5" name="PlaceHolder 4"/>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7"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8"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9"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21"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22"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23" name="PlaceHolder 4"/>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25" name="PlaceHolder 2"/>
          <p:cNvSpPr>
            <a:spLocks noGrp="1"/>
          </p:cNvSpPr>
          <p:nvPr>
            <p:ph type="body"/>
          </p:nvPr>
        </p:nvSpPr>
        <p:spPr>
          <a:xfrm>
            <a:off x="457200" y="120348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26" name="PlaceHolder 3"/>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28"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29"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30"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31" name="PlaceHolder 5"/>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33"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34" name="PlaceHolder 3"/>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pic>
        <p:nvPicPr>
          <p:cNvPr id="35" name="" descr=""/>
          <p:cNvPicPr/>
          <p:nvPr/>
        </p:nvPicPr>
        <p:blipFill>
          <a:blip r:embed="rId2"/>
          <a:stretch/>
        </p:blipFill>
        <p:spPr>
          <a:xfrm>
            <a:off x="2702160" y="1203480"/>
            <a:ext cx="3738600" cy="2982960"/>
          </a:xfrm>
          <a:prstGeom prst="rect">
            <a:avLst/>
          </a:prstGeom>
          <a:ln>
            <a:noFill/>
          </a:ln>
        </p:spPr>
      </p:pic>
      <p:pic>
        <p:nvPicPr>
          <p:cNvPr id="36" name="" descr=""/>
          <p:cNvPicPr/>
          <p:nvPr/>
        </p:nvPicPr>
        <p:blipFill>
          <a:blip r:embed="rId3"/>
          <a:stretch/>
        </p:blipFill>
        <p:spPr>
          <a:xfrm>
            <a:off x="2702160" y="1203480"/>
            <a:ext cx="3738600" cy="298296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43"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45"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47"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48" name="PlaceHolder 3"/>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52"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53" name="PlaceHolder 3"/>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54" name="PlaceHolder 4"/>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56"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57"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58"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60"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61"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62" name="PlaceHolder 4"/>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64" name="PlaceHolder 2"/>
          <p:cNvSpPr>
            <a:spLocks noGrp="1"/>
          </p:cNvSpPr>
          <p:nvPr>
            <p:ph type="body"/>
          </p:nvPr>
        </p:nvSpPr>
        <p:spPr>
          <a:xfrm>
            <a:off x="457200" y="120348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65" name="PlaceHolder 3"/>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67"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68"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69"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70" name="PlaceHolder 5"/>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72"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73" name="PlaceHolder 3"/>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pic>
        <p:nvPicPr>
          <p:cNvPr id="74" name="" descr=""/>
          <p:cNvPicPr/>
          <p:nvPr/>
        </p:nvPicPr>
        <p:blipFill>
          <a:blip r:embed="rId2"/>
          <a:stretch/>
        </p:blipFill>
        <p:spPr>
          <a:xfrm>
            <a:off x="2702160" y="1203480"/>
            <a:ext cx="3738600" cy="2982960"/>
          </a:xfrm>
          <a:prstGeom prst="rect">
            <a:avLst/>
          </a:prstGeom>
          <a:ln>
            <a:noFill/>
          </a:ln>
        </p:spPr>
      </p:pic>
      <p:pic>
        <p:nvPicPr>
          <p:cNvPr id="75" name="" descr=""/>
          <p:cNvPicPr/>
          <p:nvPr/>
        </p:nvPicPr>
        <p:blipFill>
          <a:blip r:embed="rId3"/>
          <a:stretch/>
        </p:blipFill>
        <p:spPr>
          <a:xfrm>
            <a:off x="2702160" y="1203480"/>
            <a:ext cx="3738600" cy="298296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81"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83"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85"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86" name="PlaceHolder 3"/>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8"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90"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91" name="PlaceHolder 3"/>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92" name="PlaceHolder 4"/>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94"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95"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96"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98"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99"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00" name="PlaceHolder 4"/>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02" name="PlaceHolder 2"/>
          <p:cNvSpPr>
            <a:spLocks noGrp="1"/>
          </p:cNvSpPr>
          <p:nvPr>
            <p:ph type="body"/>
          </p:nvPr>
        </p:nvSpPr>
        <p:spPr>
          <a:xfrm>
            <a:off x="457200" y="120348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03" name="PlaceHolder 3"/>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05"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06"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07"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08" name="PlaceHolder 5"/>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10"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11" name="PlaceHolder 3"/>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pic>
        <p:nvPicPr>
          <p:cNvPr id="112" name="" descr=""/>
          <p:cNvPicPr/>
          <p:nvPr/>
        </p:nvPicPr>
        <p:blipFill>
          <a:blip r:embed="rId2"/>
          <a:stretch/>
        </p:blipFill>
        <p:spPr>
          <a:xfrm>
            <a:off x="2702160" y="1203480"/>
            <a:ext cx="3738600" cy="2982960"/>
          </a:xfrm>
          <a:prstGeom prst="rect">
            <a:avLst/>
          </a:prstGeom>
          <a:ln>
            <a:noFill/>
          </a:ln>
        </p:spPr>
      </p:pic>
      <p:pic>
        <p:nvPicPr>
          <p:cNvPr id="113" name="" descr=""/>
          <p:cNvPicPr/>
          <p:nvPr/>
        </p:nvPicPr>
        <p:blipFill>
          <a:blip r:embed="rId3"/>
          <a:stretch/>
        </p:blipFill>
        <p:spPr>
          <a:xfrm>
            <a:off x="2702160" y="1203480"/>
            <a:ext cx="3738600" cy="2982960"/>
          </a:xfrm>
          <a:prstGeom prst="rect">
            <a:avLst/>
          </a:prstGeom>
          <a:ln>
            <a:noFill/>
          </a:ln>
        </p:spPr>
      </p:pic>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21"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23"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25"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26" name="PlaceHolder 3"/>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30"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31" name="PlaceHolder 3"/>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32" name="PlaceHolder 4"/>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34"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35"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36"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38"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39"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40" name="PlaceHolder 4"/>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42" name="PlaceHolder 2"/>
          <p:cNvSpPr>
            <a:spLocks noGrp="1"/>
          </p:cNvSpPr>
          <p:nvPr>
            <p:ph type="body"/>
          </p:nvPr>
        </p:nvSpPr>
        <p:spPr>
          <a:xfrm>
            <a:off x="457200" y="120348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43" name="PlaceHolder 3"/>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45"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46"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47"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48" name="PlaceHolder 5"/>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50"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51" name="PlaceHolder 3"/>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pic>
        <p:nvPicPr>
          <p:cNvPr id="152" name="" descr=""/>
          <p:cNvPicPr/>
          <p:nvPr/>
        </p:nvPicPr>
        <p:blipFill>
          <a:blip r:embed="rId2"/>
          <a:stretch/>
        </p:blipFill>
        <p:spPr>
          <a:xfrm>
            <a:off x="2702160" y="1203480"/>
            <a:ext cx="3738600" cy="2982960"/>
          </a:xfrm>
          <a:prstGeom prst="rect">
            <a:avLst/>
          </a:prstGeom>
          <a:ln>
            <a:noFill/>
          </a:ln>
        </p:spPr>
      </p:pic>
      <p:pic>
        <p:nvPicPr>
          <p:cNvPr id="153" name="" descr=""/>
          <p:cNvPicPr/>
          <p:nvPr/>
        </p:nvPicPr>
        <p:blipFill>
          <a:blip r:embed="rId3"/>
          <a:stretch/>
        </p:blipFill>
        <p:spPr>
          <a:xfrm>
            <a:off x="2702160" y="1203480"/>
            <a:ext cx="3738600" cy="2982960"/>
          </a:xfrm>
          <a:prstGeom prst="rect">
            <a:avLst/>
          </a:prstGeom>
          <a:ln>
            <a:noFill/>
          </a:ln>
        </p:spPr>
      </p:pic>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59"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61"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63"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64" name="PlaceHolder 3"/>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5"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6"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s-ES" sz="3200" spc="-1" strike="noStrike">
              <a:solidFill>
                <a:srgbClr val="000000"/>
              </a:solidFill>
              <a:uFill>
                <a:solidFill>
                  <a:srgbClr val="ffffff"/>
                </a:solidFill>
              </a:u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68"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69" name="PlaceHolder 3"/>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70" name="PlaceHolder 4"/>
          <p:cNvSpPr>
            <a:spLocks noGrp="1"/>
          </p:cNvSpPr>
          <p:nvPr>
            <p:ph type="body"/>
          </p:nvPr>
        </p:nvSpPr>
        <p:spPr>
          <a:xfrm>
            <a:off x="467424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72" name="PlaceHolder 2"/>
          <p:cNvSpPr>
            <a:spLocks noGrp="1"/>
          </p:cNvSpPr>
          <p:nvPr>
            <p:ph type="body"/>
          </p:nvPr>
        </p:nvSpPr>
        <p:spPr>
          <a:xfrm>
            <a:off x="457200" y="1203480"/>
            <a:ext cx="401580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73"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74"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76"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77"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78" name="PlaceHolder 4"/>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80" name="PlaceHolder 2"/>
          <p:cNvSpPr>
            <a:spLocks noGrp="1"/>
          </p:cNvSpPr>
          <p:nvPr>
            <p:ph type="body"/>
          </p:nvPr>
        </p:nvSpPr>
        <p:spPr>
          <a:xfrm>
            <a:off x="457200" y="120348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81" name="PlaceHolder 3"/>
          <p:cNvSpPr>
            <a:spLocks noGrp="1"/>
          </p:cNvSpPr>
          <p:nvPr>
            <p:ph type="body"/>
          </p:nvPr>
        </p:nvSpPr>
        <p:spPr>
          <a:xfrm>
            <a:off x="457200" y="2761920"/>
            <a:ext cx="822924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83" name="PlaceHolder 2"/>
          <p:cNvSpPr>
            <a:spLocks noGrp="1"/>
          </p:cNvSpPr>
          <p:nvPr>
            <p:ph type="body"/>
          </p:nvPr>
        </p:nvSpPr>
        <p:spPr>
          <a:xfrm>
            <a:off x="45720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84" name="PlaceHolder 3"/>
          <p:cNvSpPr>
            <a:spLocks noGrp="1"/>
          </p:cNvSpPr>
          <p:nvPr>
            <p:ph type="body"/>
          </p:nvPr>
        </p:nvSpPr>
        <p:spPr>
          <a:xfrm>
            <a:off x="4674240" y="120348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85" name="PlaceHolder 4"/>
          <p:cNvSpPr>
            <a:spLocks noGrp="1"/>
          </p:cNvSpPr>
          <p:nvPr>
            <p:ph type="body"/>
          </p:nvPr>
        </p:nvSpPr>
        <p:spPr>
          <a:xfrm>
            <a:off x="467424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86" name="PlaceHolder 5"/>
          <p:cNvSpPr>
            <a:spLocks noGrp="1"/>
          </p:cNvSpPr>
          <p:nvPr>
            <p:ph type="body"/>
          </p:nvPr>
        </p:nvSpPr>
        <p:spPr>
          <a:xfrm>
            <a:off x="457200" y="2761920"/>
            <a:ext cx="4015800" cy="142272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457200" y="205200"/>
            <a:ext cx="8229240" cy="858600"/>
          </a:xfrm>
          <a:prstGeom prst="rect">
            <a:avLst/>
          </a:prstGeom>
        </p:spPr>
        <p:txBody>
          <a:bodyPr lIns="0" rIns="0" tIns="0" bIns="0" anchor="ctr"/>
          <a:p>
            <a:pPr algn="ctr"/>
            <a:endParaRPr b="0" lang="es-ES" sz="4400" spc="-1" strike="noStrike">
              <a:solidFill>
                <a:srgbClr val="000000"/>
              </a:solidFill>
              <a:uFill>
                <a:solidFill>
                  <a:srgbClr val="ffffff"/>
                </a:solidFill>
              </a:uFill>
              <a:latin typeface="Arial"/>
            </a:endParaRPr>
          </a:p>
        </p:txBody>
      </p:sp>
      <p:sp>
        <p:nvSpPr>
          <p:cNvPr id="188" name="PlaceHolder 2"/>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sp>
        <p:nvSpPr>
          <p:cNvPr id="189" name="PlaceHolder 3"/>
          <p:cNvSpPr>
            <a:spLocks noGrp="1"/>
          </p:cNvSpPr>
          <p:nvPr>
            <p:ph type="body"/>
          </p:nvPr>
        </p:nvSpPr>
        <p:spPr>
          <a:xfrm>
            <a:off x="457200" y="1203480"/>
            <a:ext cx="8229240" cy="2982960"/>
          </a:xfrm>
          <a:prstGeom prst="rect">
            <a:avLst/>
          </a:prstGeom>
        </p:spPr>
        <p:txBody>
          <a:bodyPr lIns="0" rIns="0" tIns="0" bIns="0"/>
          <a:p>
            <a:endParaRPr b="0" lang="es-ES" sz="3200" spc="-1" strike="noStrike">
              <a:solidFill>
                <a:srgbClr val="000000"/>
              </a:solidFill>
              <a:uFill>
                <a:solidFill>
                  <a:srgbClr val="ffffff"/>
                </a:solidFill>
              </a:uFill>
              <a:latin typeface="Arial"/>
            </a:endParaRPr>
          </a:p>
        </p:txBody>
      </p:sp>
      <p:pic>
        <p:nvPicPr>
          <p:cNvPr id="190" name="" descr=""/>
          <p:cNvPicPr/>
          <p:nvPr/>
        </p:nvPicPr>
        <p:blipFill>
          <a:blip r:embed="rId2"/>
          <a:stretch/>
        </p:blipFill>
        <p:spPr>
          <a:xfrm>
            <a:off x="2702160" y="1203480"/>
            <a:ext cx="3738600" cy="2982960"/>
          </a:xfrm>
          <a:prstGeom prst="rect">
            <a:avLst/>
          </a:prstGeom>
          <a:ln>
            <a:noFill/>
          </a:ln>
        </p:spPr>
      </p:pic>
      <p:pic>
        <p:nvPicPr>
          <p:cNvPr id="191" name="" descr=""/>
          <p:cNvPicPr/>
          <p:nvPr/>
        </p:nvPicPr>
        <p:blipFill>
          <a:blip r:embed="rId3"/>
          <a:stretch/>
        </p:blipFill>
        <p:spPr>
          <a:xfrm>
            <a:off x="2702160" y="1203480"/>
            <a:ext cx="3738600" cy="298296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 Id="rId11" Type="http://schemas.openxmlformats.org/officeDocument/2006/relationships/slideLayout" Target="../slideLayouts/slideLayout19.xml"/><Relationship Id="rId12" Type="http://schemas.openxmlformats.org/officeDocument/2006/relationships/slideLayout" Target="../slideLayouts/slideLayout20.xml"/><Relationship Id="rId13" Type="http://schemas.openxmlformats.org/officeDocument/2006/relationships/slideLayout" Target="../slideLayouts/slideLayout21.xml"/><Relationship Id="rId14" Type="http://schemas.openxmlformats.org/officeDocument/2006/relationships/slideLayout" Target="../slideLayouts/slideLayout22.xml"/><Relationship Id="rId15" Type="http://schemas.openxmlformats.org/officeDocument/2006/relationships/slideLayout" Target="../slideLayouts/slideLayout23.xml"/><Relationship Id="rId16"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9.jpeg"/><Relationship Id="rId3" Type="http://schemas.openxmlformats.org/officeDocument/2006/relationships/image" Target="../media/image10.pn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3.jpe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 Id="rId9" Type="http://schemas.openxmlformats.org/officeDocument/2006/relationships/slideLayout" Target="../slideLayouts/slideLayout41.xml"/><Relationship Id="rId10" Type="http://schemas.openxmlformats.org/officeDocument/2006/relationships/slideLayout" Target="../slideLayouts/slideLayout42.xml"/><Relationship Id="rId11" Type="http://schemas.openxmlformats.org/officeDocument/2006/relationships/slideLayout" Target="../slideLayouts/slideLayout43.xml"/><Relationship Id="rId12" Type="http://schemas.openxmlformats.org/officeDocument/2006/relationships/slideLayout" Target="../slideLayouts/slideLayout44.xml"/><Relationship Id="rId13" Type="http://schemas.openxmlformats.org/officeDocument/2006/relationships/slideLayout" Target="../slideLayouts/slideLayout45.xml"/><Relationship Id="rId14" Type="http://schemas.openxmlformats.org/officeDocument/2006/relationships/slideLayout" Target="../slideLayouts/slideLayout46.xml"/><Relationship Id="rId15" Type="http://schemas.openxmlformats.org/officeDocument/2006/relationships/slideLayout" Target="../slideLayouts/slideLayout47.xml"/><Relationship Id="rId16"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8.jpeg"/><Relationship Id="rId3" Type="http://schemas.openxmlformats.org/officeDocument/2006/relationships/image" Target="../media/image19.png"/><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Imagen 3" descr=""/>
          <p:cNvPicPr/>
          <p:nvPr/>
        </p:nvPicPr>
        <p:blipFill>
          <a:blip r:embed="rId2"/>
          <a:stretch/>
        </p:blipFill>
        <p:spPr>
          <a:xfrm>
            <a:off x="0" y="-9360"/>
            <a:ext cx="5231160" cy="5163840"/>
          </a:xfrm>
          <a:prstGeom prst="rect">
            <a:avLst/>
          </a:prstGeom>
          <a:ln>
            <a:noFill/>
          </a:ln>
        </p:spPr>
      </p:pic>
      <p:sp>
        <p:nvSpPr>
          <p:cNvPr id="1" name="PlaceHolder 1"/>
          <p:cNvSpPr>
            <a:spLocks noGrp="1"/>
          </p:cNvSpPr>
          <p:nvPr>
            <p:ph type="title"/>
          </p:nvPr>
        </p:nvSpPr>
        <p:spPr>
          <a:xfrm>
            <a:off x="457200" y="205200"/>
            <a:ext cx="8229240" cy="858600"/>
          </a:xfrm>
          <a:prstGeom prst="rect">
            <a:avLst/>
          </a:prstGeom>
        </p:spPr>
        <p:txBody>
          <a:bodyPr lIns="0" rIns="0" tIns="0" bIns="0" anchor="ctr"/>
          <a:p>
            <a:pPr algn="ctr"/>
            <a:r>
              <a:rPr b="0" lang="es-ES" sz="4400" spc="-1" strike="noStrike">
                <a:solidFill>
                  <a:srgbClr val="000000"/>
                </a:solidFill>
                <a:uFill>
                  <a:solidFill>
                    <a:srgbClr val="ffffff"/>
                  </a:solidFill>
                </a:uFill>
                <a:latin typeface="Arial"/>
              </a:rPr>
              <a:t>Pulse para editar el formato del texto de título</a:t>
            </a:r>
            <a:endParaRPr b="0" lang="es-ES" sz="4400" spc="-1" strike="noStrike">
              <a:solidFill>
                <a:srgbClr val="000000"/>
              </a:solidFill>
              <a:uFill>
                <a:solidFill>
                  <a:srgbClr val="ffffff"/>
                </a:solidFill>
              </a:uFill>
              <a:latin typeface="Arial"/>
            </a:endParaRPr>
          </a:p>
        </p:txBody>
      </p:sp>
      <p:sp>
        <p:nvSpPr>
          <p:cNvPr id="2" name="PlaceHolder 2"/>
          <p:cNvSpPr>
            <a:spLocks noGrp="1"/>
          </p:cNvSpPr>
          <p:nvPr>
            <p:ph type="body"/>
          </p:nvPr>
        </p:nvSpPr>
        <p:spPr>
          <a:xfrm>
            <a:off x="457200" y="1203480"/>
            <a:ext cx="8229240" cy="2982960"/>
          </a:xfrm>
          <a:prstGeom prst="rect">
            <a:avLst/>
          </a:prstGeom>
        </p:spPr>
        <p:txBody>
          <a:bodyPr lIns="0" rIns="0" tIns="0" bIns="0"/>
          <a:p>
            <a:pPr marL="432000" indent="-324000">
              <a:buClr>
                <a:srgbClr val="000000"/>
              </a:buClr>
              <a:buSzPct val="45000"/>
              <a:buFont typeface="Wingdings" charset="2"/>
              <a:buChar char=""/>
            </a:pPr>
            <a:r>
              <a:rPr b="0" lang="es-ES" sz="3200" spc="-1" strike="noStrike">
                <a:solidFill>
                  <a:srgbClr val="000000"/>
                </a:solidFill>
                <a:uFill>
                  <a:solidFill>
                    <a:srgbClr val="ffffff"/>
                  </a:solidFill>
                </a:uFill>
                <a:latin typeface="Arial"/>
              </a:rPr>
              <a:t>Pulse para editar el formato de esquema del texto</a:t>
            </a:r>
            <a:endParaRPr b="0" lang="es-E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s-ES" sz="2800" spc="-1" strike="noStrike">
                <a:solidFill>
                  <a:srgbClr val="000000"/>
                </a:solidFill>
                <a:uFill>
                  <a:solidFill>
                    <a:srgbClr val="ffffff"/>
                  </a:solidFill>
                </a:uFill>
                <a:latin typeface="Arial"/>
              </a:rPr>
              <a:t>Segundo nivel del esquema</a:t>
            </a:r>
            <a:endParaRPr b="0" lang="es-E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s-ES" sz="2400" spc="-1" strike="noStrike">
                <a:solidFill>
                  <a:srgbClr val="000000"/>
                </a:solidFill>
                <a:uFill>
                  <a:solidFill>
                    <a:srgbClr val="ffffff"/>
                  </a:solidFill>
                </a:uFill>
                <a:latin typeface="Arial"/>
              </a:rPr>
              <a:t>Tercer nivel del esquema</a:t>
            </a:r>
            <a:endParaRPr b="0" lang="es-E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s-ES" sz="2000" spc="-1" strike="noStrike">
                <a:solidFill>
                  <a:srgbClr val="000000"/>
                </a:solidFill>
                <a:uFill>
                  <a:solidFill>
                    <a:srgbClr val="ffffff"/>
                  </a:solidFill>
                </a:uFill>
                <a:latin typeface="Arial"/>
              </a:rPr>
              <a:t>Cuarto nivel del esquema</a:t>
            </a:r>
            <a:endParaRPr b="0" lang="es-E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Quinto nivel del esquema</a:t>
            </a:r>
            <a:endParaRPr b="0" lang="es-E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Sexto nivel del esquema</a:t>
            </a:r>
            <a:endParaRPr b="0" lang="es-E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Séptimo nivel del esquema</a:t>
            </a:r>
            <a:endParaRPr b="0" lang="es-E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7" name="Imagen 12" descr=""/>
          <p:cNvPicPr/>
          <p:nvPr/>
        </p:nvPicPr>
        <p:blipFill>
          <a:blip r:embed="rId2"/>
          <a:stretch/>
        </p:blipFill>
        <p:spPr>
          <a:xfrm>
            <a:off x="6624000" y="0"/>
            <a:ext cx="2519280" cy="5142960"/>
          </a:xfrm>
          <a:prstGeom prst="rect">
            <a:avLst/>
          </a:prstGeom>
          <a:ln>
            <a:noFill/>
          </a:ln>
        </p:spPr>
      </p:pic>
      <p:pic>
        <p:nvPicPr>
          <p:cNvPr id="38" name="Imagen 8" descr=""/>
          <p:cNvPicPr/>
          <p:nvPr/>
        </p:nvPicPr>
        <p:blipFill>
          <a:blip r:embed="rId3"/>
          <a:stretch/>
        </p:blipFill>
        <p:spPr>
          <a:xfrm>
            <a:off x="-22320" y="0"/>
            <a:ext cx="1066680" cy="5142960"/>
          </a:xfrm>
          <a:prstGeom prst="rect">
            <a:avLst/>
          </a:prstGeom>
          <a:ln>
            <a:noFill/>
          </a:ln>
        </p:spPr>
      </p:pic>
      <p:pic>
        <p:nvPicPr>
          <p:cNvPr id="39" name="Imagen 9" descr=""/>
          <p:cNvPicPr/>
          <p:nvPr/>
        </p:nvPicPr>
        <p:blipFill>
          <a:blip r:embed="rId4"/>
          <a:stretch/>
        </p:blipFill>
        <p:spPr>
          <a:xfrm>
            <a:off x="8352000" y="116640"/>
            <a:ext cx="562680" cy="401760"/>
          </a:xfrm>
          <a:prstGeom prst="rect">
            <a:avLst/>
          </a:prstGeom>
          <a:ln>
            <a:noFill/>
          </a:ln>
        </p:spPr>
      </p:pic>
      <p:sp>
        <p:nvSpPr>
          <p:cNvPr id="40" name="PlaceHolder 1"/>
          <p:cNvSpPr>
            <a:spLocks noGrp="1"/>
          </p:cNvSpPr>
          <p:nvPr>
            <p:ph type="title"/>
          </p:nvPr>
        </p:nvSpPr>
        <p:spPr>
          <a:xfrm>
            <a:off x="457200" y="205200"/>
            <a:ext cx="8229240" cy="858600"/>
          </a:xfrm>
          <a:prstGeom prst="rect">
            <a:avLst/>
          </a:prstGeom>
        </p:spPr>
        <p:txBody>
          <a:bodyPr lIns="0" rIns="0" tIns="0" bIns="0" anchor="ctr"/>
          <a:p>
            <a:pPr algn="ctr"/>
            <a:r>
              <a:rPr b="0" lang="es-ES" sz="4400" spc="-1" strike="noStrike">
                <a:solidFill>
                  <a:srgbClr val="000000"/>
                </a:solidFill>
                <a:uFill>
                  <a:solidFill>
                    <a:srgbClr val="ffffff"/>
                  </a:solidFill>
                </a:uFill>
                <a:latin typeface="Arial"/>
              </a:rPr>
              <a:t>Pulse para editar el formato del texto de título</a:t>
            </a:r>
            <a:endParaRPr b="0" lang="es-ES" sz="4400" spc="-1" strike="noStrike">
              <a:solidFill>
                <a:srgbClr val="000000"/>
              </a:solidFill>
              <a:uFill>
                <a:solidFill>
                  <a:srgbClr val="ffffff"/>
                </a:solidFill>
              </a:uFill>
              <a:latin typeface="Arial"/>
            </a:endParaRPr>
          </a:p>
        </p:txBody>
      </p:sp>
      <p:sp>
        <p:nvSpPr>
          <p:cNvPr id="41" name="PlaceHolder 2"/>
          <p:cNvSpPr>
            <a:spLocks noGrp="1"/>
          </p:cNvSpPr>
          <p:nvPr>
            <p:ph type="body"/>
          </p:nvPr>
        </p:nvSpPr>
        <p:spPr>
          <a:xfrm>
            <a:off x="457200" y="1203480"/>
            <a:ext cx="8229240" cy="2982960"/>
          </a:xfrm>
          <a:prstGeom prst="rect">
            <a:avLst/>
          </a:prstGeom>
        </p:spPr>
        <p:txBody>
          <a:bodyPr lIns="0" rIns="0" tIns="0" bIns="0"/>
          <a:p>
            <a:pPr marL="432000" indent="-324000">
              <a:buClr>
                <a:srgbClr val="000000"/>
              </a:buClr>
              <a:buSzPct val="45000"/>
              <a:buFont typeface="Wingdings" charset="2"/>
              <a:buChar char=""/>
            </a:pPr>
            <a:r>
              <a:rPr b="0" lang="es-ES" sz="3200" spc="-1" strike="noStrike">
                <a:solidFill>
                  <a:srgbClr val="000000"/>
                </a:solidFill>
                <a:uFill>
                  <a:solidFill>
                    <a:srgbClr val="ffffff"/>
                  </a:solidFill>
                </a:uFill>
                <a:latin typeface="Arial"/>
              </a:rPr>
              <a:t>Pulse para editar el formato de esquema del texto</a:t>
            </a:r>
            <a:endParaRPr b="0" lang="es-E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s-ES" sz="2800" spc="-1" strike="noStrike">
                <a:solidFill>
                  <a:srgbClr val="000000"/>
                </a:solidFill>
                <a:uFill>
                  <a:solidFill>
                    <a:srgbClr val="ffffff"/>
                  </a:solidFill>
                </a:uFill>
                <a:latin typeface="Arial"/>
              </a:rPr>
              <a:t>Segundo nivel del esquema</a:t>
            </a:r>
            <a:endParaRPr b="0" lang="es-E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s-ES" sz="2400" spc="-1" strike="noStrike">
                <a:solidFill>
                  <a:srgbClr val="000000"/>
                </a:solidFill>
                <a:uFill>
                  <a:solidFill>
                    <a:srgbClr val="ffffff"/>
                  </a:solidFill>
                </a:uFill>
                <a:latin typeface="Arial"/>
              </a:rPr>
              <a:t>Tercer nivel del esquema</a:t>
            </a:r>
            <a:endParaRPr b="0" lang="es-E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s-ES" sz="2000" spc="-1" strike="noStrike">
                <a:solidFill>
                  <a:srgbClr val="000000"/>
                </a:solidFill>
                <a:uFill>
                  <a:solidFill>
                    <a:srgbClr val="ffffff"/>
                  </a:solidFill>
                </a:uFill>
                <a:latin typeface="Arial"/>
              </a:rPr>
              <a:t>Cuarto nivel del esquema</a:t>
            </a:r>
            <a:endParaRPr b="0" lang="es-E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Quinto nivel del esquema</a:t>
            </a:r>
            <a:endParaRPr b="0" lang="es-E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Sexto nivel del esquema</a:t>
            </a:r>
            <a:endParaRPr b="0" lang="es-E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Séptimo nivel del esquema</a:t>
            </a:r>
            <a:endParaRPr b="0" lang="es-E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76" name="Imagen 1" descr=""/>
          <p:cNvPicPr/>
          <p:nvPr/>
        </p:nvPicPr>
        <p:blipFill>
          <a:blip r:embed="rId2"/>
          <a:stretch/>
        </p:blipFill>
        <p:spPr>
          <a:xfrm>
            <a:off x="0" y="0"/>
            <a:ext cx="1065960" cy="5142960"/>
          </a:xfrm>
          <a:prstGeom prst="rect">
            <a:avLst/>
          </a:prstGeom>
          <a:ln>
            <a:noFill/>
          </a:ln>
        </p:spPr>
      </p:pic>
      <p:pic>
        <p:nvPicPr>
          <p:cNvPr id="77" name="Imagen 6" descr=""/>
          <p:cNvPicPr/>
          <p:nvPr/>
        </p:nvPicPr>
        <p:blipFill>
          <a:blip r:embed="rId3"/>
          <a:stretch/>
        </p:blipFill>
        <p:spPr>
          <a:xfrm>
            <a:off x="8294760" y="63720"/>
            <a:ext cx="677160" cy="477720"/>
          </a:xfrm>
          <a:prstGeom prst="rect">
            <a:avLst/>
          </a:prstGeom>
          <a:ln>
            <a:noFill/>
          </a:ln>
        </p:spPr>
      </p:pic>
      <p:sp>
        <p:nvSpPr>
          <p:cNvPr id="78" name="PlaceHolder 1"/>
          <p:cNvSpPr>
            <a:spLocks noGrp="1"/>
          </p:cNvSpPr>
          <p:nvPr>
            <p:ph type="title"/>
          </p:nvPr>
        </p:nvSpPr>
        <p:spPr>
          <a:xfrm>
            <a:off x="457200" y="205200"/>
            <a:ext cx="8229240" cy="858600"/>
          </a:xfrm>
          <a:prstGeom prst="rect">
            <a:avLst/>
          </a:prstGeom>
        </p:spPr>
        <p:txBody>
          <a:bodyPr lIns="0" rIns="0" tIns="0" bIns="0" anchor="ctr"/>
          <a:p>
            <a:pPr algn="ctr"/>
            <a:r>
              <a:rPr b="0" lang="es-ES" sz="4400" spc="-1" strike="noStrike">
                <a:solidFill>
                  <a:srgbClr val="000000"/>
                </a:solidFill>
                <a:uFill>
                  <a:solidFill>
                    <a:srgbClr val="ffffff"/>
                  </a:solidFill>
                </a:uFill>
                <a:latin typeface="Arial"/>
              </a:rPr>
              <a:t>Pulse para editar el formato del texto de título</a:t>
            </a:r>
            <a:endParaRPr b="0" lang="es-ES" sz="4400" spc="-1" strike="noStrike">
              <a:solidFill>
                <a:srgbClr val="000000"/>
              </a:solidFill>
              <a:uFill>
                <a:solidFill>
                  <a:srgbClr val="ffffff"/>
                </a:solidFill>
              </a:uFill>
              <a:latin typeface="Arial"/>
            </a:endParaRPr>
          </a:p>
        </p:txBody>
      </p:sp>
      <p:sp>
        <p:nvSpPr>
          <p:cNvPr id="79" name="PlaceHolder 2"/>
          <p:cNvSpPr>
            <a:spLocks noGrp="1"/>
          </p:cNvSpPr>
          <p:nvPr>
            <p:ph type="body"/>
          </p:nvPr>
        </p:nvSpPr>
        <p:spPr>
          <a:xfrm>
            <a:off x="457200" y="1203480"/>
            <a:ext cx="8229240" cy="2982960"/>
          </a:xfrm>
          <a:prstGeom prst="rect">
            <a:avLst/>
          </a:prstGeom>
        </p:spPr>
        <p:txBody>
          <a:bodyPr lIns="0" rIns="0" tIns="0" bIns="0"/>
          <a:p>
            <a:pPr marL="432000" indent="-324000">
              <a:buClr>
                <a:srgbClr val="000000"/>
              </a:buClr>
              <a:buSzPct val="45000"/>
              <a:buFont typeface="Wingdings" charset="2"/>
              <a:buChar char=""/>
            </a:pPr>
            <a:r>
              <a:rPr b="0" lang="es-ES" sz="3200" spc="-1" strike="noStrike">
                <a:solidFill>
                  <a:srgbClr val="000000"/>
                </a:solidFill>
                <a:uFill>
                  <a:solidFill>
                    <a:srgbClr val="ffffff"/>
                  </a:solidFill>
                </a:uFill>
                <a:latin typeface="Arial"/>
              </a:rPr>
              <a:t>Pulse para editar el formato de esquema del texto</a:t>
            </a:r>
            <a:endParaRPr b="0" lang="es-E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s-ES" sz="2800" spc="-1" strike="noStrike">
                <a:solidFill>
                  <a:srgbClr val="000000"/>
                </a:solidFill>
                <a:uFill>
                  <a:solidFill>
                    <a:srgbClr val="ffffff"/>
                  </a:solidFill>
                </a:uFill>
                <a:latin typeface="Arial"/>
              </a:rPr>
              <a:t>Segundo nivel del esquema</a:t>
            </a:r>
            <a:endParaRPr b="0" lang="es-E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s-ES" sz="2400" spc="-1" strike="noStrike">
                <a:solidFill>
                  <a:srgbClr val="000000"/>
                </a:solidFill>
                <a:uFill>
                  <a:solidFill>
                    <a:srgbClr val="ffffff"/>
                  </a:solidFill>
                </a:uFill>
                <a:latin typeface="Arial"/>
              </a:rPr>
              <a:t>Tercer nivel del esquema</a:t>
            </a:r>
            <a:endParaRPr b="0" lang="es-E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s-ES" sz="2000" spc="-1" strike="noStrike">
                <a:solidFill>
                  <a:srgbClr val="000000"/>
                </a:solidFill>
                <a:uFill>
                  <a:solidFill>
                    <a:srgbClr val="ffffff"/>
                  </a:solidFill>
                </a:uFill>
                <a:latin typeface="Arial"/>
              </a:rPr>
              <a:t>Cuarto nivel del esquema</a:t>
            </a:r>
            <a:endParaRPr b="0" lang="es-E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Quinto nivel del esquema</a:t>
            </a:r>
            <a:endParaRPr b="0" lang="es-E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Sexto nivel del esquema</a:t>
            </a:r>
            <a:endParaRPr b="0" lang="es-E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Séptimo nivel del esquema</a:t>
            </a:r>
            <a:endParaRPr b="0" lang="es-E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14" name="Imagen 1" descr=""/>
          <p:cNvPicPr/>
          <p:nvPr/>
        </p:nvPicPr>
        <p:blipFill>
          <a:blip r:embed="rId2"/>
          <a:stretch/>
        </p:blipFill>
        <p:spPr>
          <a:xfrm>
            <a:off x="0" y="0"/>
            <a:ext cx="1310040" cy="1279440"/>
          </a:xfrm>
          <a:prstGeom prst="rect">
            <a:avLst/>
          </a:prstGeom>
          <a:ln>
            <a:noFill/>
          </a:ln>
        </p:spPr>
      </p:pic>
      <p:pic>
        <p:nvPicPr>
          <p:cNvPr id="115" name="Imagen 6" descr=""/>
          <p:cNvPicPr/>
          <p:nvPr/>
        </p:nvPicPr>
        <p:blipFill>
          <a:blip r:embed="rId3"/>
          <a:stretch/>
        </p:blipFill>
        <p:spPr>
          <a:xfrm>
            <a:off x="8294760" y="63720"/>
            <a:ext cx="677160" cy="477720"/>
          </a:xfrm>
          <a:prstGeom prst="rect">
            <a:avLst/>
          </a:prstGeom>
          <a:ln>
            <a:noFill/>
          </a:ln>
        </p:spPr>
      </p:pic>
      <p:sp>
        <p:nvSpPr>
          <p:cNvPr id="116" name="CustomShape 1"/>
          <p:cNvSpPr/>
          <p:nvPr/>
        </p:nvSpPr>
        <p:spPr>
          <a:xfrm>
            <a:off x="6624000" y="0"/>
            <a:ext cx="2519280" cy="5142960"/>
          </a:xfrm>
          <a:prstGeom prst="rect">
            <a:avLst/>
          </a:prstGeom>
          <a:solidFill>
            <a:srgbClr val="003a62"/>
          </a:solidFill>
          <a:ln>
            <a:noFill/>
          </a:ln>
        </p:spPr>
        <p:style>
          <a:lnRef idx="2">
            <a:schemeClr val="accent1">
              <a:shade val="50000"/>
            </a:schemeClr>
          </a:lnRef>
          <a:fillRef idx="1">
            <a:schemeClr val="accent1"/>
          </a:fillRef>
          <a:effectRef idx="0">
            <a:schemeClr val="accent1"/>
          </a:effectRef>
          <a:fontRef idx="minor"/>
        </p:style>
      </p:sp>
      <p:pic>
        <p:nvPicPr>
          <p:cNvPr id="117" name="Imagen 9" descr=""/>
          <p:cNvPicPr/>
          <p:nvPr/>
        </p:nvPicPr>
        <p:blipFill>
          <a:blip r:embed="rId4"/>
          <a:stretch/>
        </p:blipFill>
        <p:spPr>
          <a:xfrm>
            <a:off x="8352000" y="116640"/>
            <a:ext cx="562680" cy="401760"/>
          </a:xfrm>
          <a:prstGeom prst="rect">
            <a:avLst/>
          </a:prstGeom>
          <a:ln>
            <a:noFill/>
          </a:ln>
        </p:spPr>
      </p:pic>
      <p:sp>
        <p:nvSpPr>
          <p:cNvPr id="118" name="PlaceHolder 2"/>
          <p:cNvSpPr>
            <a:spLocks noGrp="1"/>
          </p:cNvSpPr>
          <p:nvPr>
            <p:ph type="title"/>
          </p:nvPr>
        </p:nvSpPr>
        <p:spPr>
          <a:xfrm>
            <a:off x="457200" y="205200"/>
            <a:ext cx="8229240" cy="858600"/>
          </a:xfrm>
          <a:prstGeom prst="rect">
            <a:avLst/>
          </a:prstGeom>
        </p:spPr>
        <p:txBody>
          <a:bodyPr lIns="0" rIns="0" tIns="0" bIns="0" anchor="ctr"/>
          <a:p>
            <a:pPr algn="ctr"/>
            <a:r>
              <a:rPr b="0" lang="es-ES" sz="4400" spc="-1" strike="noStrike">
                <a:solidFill>
                  <a:srgbClr val="000000"/>
                </a:solidFill>
                <a:uFill>
                  <a:solidFill>
                    <a:srgbClr val="ffffff"/>
                  </a:solidFill>
                </a:uFill>
                <a:latin typeface="Arial"/>
              </a:rPr>
              <a:t>Pulse para editar el formato del texto de título</a:t>
            </a:r>
            <a:endParaRPr b="0" lang="es-ES" sz="4400" spc="-1" strike="noStrike">
              <a:solidFill>
                <a:srgbClr val="000000"/>
              </a:solidFill>
              <a:uFill>
                <a:solidFill>
                  <a:srgbClr val="ffffff"/>
                </a:solidFill>
              </a:uFill>
              <a:latin typeface="Arial"/>
            </a:endParaRPr>
          </a:p>
        </p:txBody>
      </p:sp>
      <p:sp>
        <p:nvSpPr>
          <p:cNvPr id="119" name="PlaceHolder 3"/>
          <p:cNvSpPr>
            <a:spLocks noGrp="1"/>
          </p:cNvSpPr>
          <p:nvPr>
            <p:ph type="body"/>
          </p:nvPr>
        </p:nvSpPr>
        <p:spPr>
          <a:xfrm>
            <a:off x="457200" y="1203480"/>
            <a:ext cx="8229240" cy="2982960"/>
          </a:xfrm>
          <a:prstGeom prst="rect">
            <a:avLst/>
          </a:prstGeom>
        </p:spPr>
        <p:txBody>
          <a:bodyPr lIns="0" rIns="0" tIns="0" bIns="0"/>
          <a:p>
            <a:pPr marL="432000" indent="-324000">
              <a:buClr>
                <a:srgbClr val="000000"/>
              </a:buClr>
              <a:buSzPct val="45000"/>
              <a:buFont typeface="Wingdings" charset="2"/>
              <a:buChar char=""/>
            </a:pPr>
            <a:r>
              <a:rPr b="0" lang="es-ES" sz="3200" spc="-1" strike="noStrike">
                <a:solidFill>
                  <a:srgbClr val="000000"/>
                </a:solidFill>
                <a:uFill>
                  <a:solidFill>
                    <a:srgbClr val="ffffff"/>
                  </a:solidFill>
                </a:uFill>
                <a:latin typeface="Arial"/>
              </a:rPr>
              <a:t>Pulse para editar el formato de esquema del texto</a:t>
            </a:r>
            <a:endParaRPr b="0" lang="es-E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s-ES" sz="2800" spc="-1" strike="noStrike">
                <a:solidFill>
                  <a:srgbClr val="000000"/>
                </a:solidFill>
                <a:uFill>
                  <a:solidFill>
                    <a:srgbClr val="ffffff"/>
                  </a:solidFill>
                </a:uFill>
                <a:latin typeface="Arial"/>
              </a:rPr>
              <a:t>Segundo nivel del esquema</a:t>
            </a:r>
            <a:endParaRPr b="0" lang="es-E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s-ES" sz="2400" spc="-1" strike="noStrike">
                <a:solidFill>
                  <a:srgbClr val="000000"/>
                </a:solidFill>
                <a:uFill>
                  <a:solidFill>
                    <a:srgbClr val="ffffff"/>
                  </a:solidFill>
                </a:uFill>
                <a:latin typeface="Arial"/>
              </a:rPr>
              <a:t>Tercer nivel del esquema</a:t>
            </a:r>
            <a:endParaRPr b="0" lang="es-E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s-ES" sz="2000" spc="-1" strike="noStrike">
                <a:solidFill>
                  <a:srgbClr val="000000"/>
                </a:solidFill>
                <a:uFill>
                  <a:solidFill>
                    <a:srgbClr val="ffffff"/>
                  </a:solidFill>
                </a:uFill>
                <a:latin typeface="Arial"/>
              </a:rPr>
              <a:t>Cuarto nivel del esquema</a:t>
            </a:r>
            <a:endParaRPr b="0" lang="es-E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Quinto nivel del esquema</a:t>
            </a:r>
            <a:endParaRPr b="0" lang="es-E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Sexto nivel del esquema</a:t>
            </a:r>
            <a:endParaRPr b="0" lang="es-E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Séptimo nivel del esquema</a:t>
            </a:r>
            <a:endParaRPr b="0" lang="es-E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54" name="Imagen 1" descr=""/>
          <p:cNvPicPr/>
          <p:nvPr/>
        </p:nvPicPr>
        <p:blipFill>
          <a:blip r:embed="rId2"/>
          <a:stretch/>
        </p:blipFill>
        <p:spPr>
          <a:xfrm>
            <a:off x="0" y="0"/>
            <a:ext cx="1310040" cy="1279440"/>
          </a:xfrm>
          <a:prstGeom prst="rect">
            <a:avLst/>
          </a:prstGeom>
          <a:ln>
            <a:noFill/>
          </a:ln>
        </p:spPr>
      </p:pic>
      <p:pic>
        <p:nvPicPr>
          <p:cNvPr id="155" name="Imagen 6" descr=""/>
          <p:cNvPicPr/>
          <p:nvPr/>
        </p:nvPicPr>
        <p:blipFill>
          <a:blip r:embed="rId3"/>
          <a:stretch/>
        </p:blipFill>
        <p:spPr>
          <a:xfrm>
            <a:off x="8294760" y="63720"/>
            <a:ext cx="677160" cy="477720"/>
          </a:xfrm>
          <a:prstGeom prst="rect">
            <a:avLst/>
          </a:prstGeom>
          <a:ln>
            <a:noFill/>
          </a:ln>
        </p:spPr>
      </p:pic>
      <p:sp>
        <p:nvSpPr>
          <p:cNvPr id="156" name="PlaceHolder 1"/>
          <p:cNvSpPr>
            <a:spLocks noGrp="1"/>
          </p:cNvSpPr>
          <p:nvPr>
            <p:ph type="title"/>
          </p:nvPr>
        </p:nvSpPr>
        <p:spPr>
          <a:xfrm>
            <a:off x="457200" y="205200"/>
            <a:ext cx="8229240" cy="858600"/>
          </a:xfrm>
          <a:prstGeom prst="rect">
            <a:avLst/>
          </a:prstGeom>
        </p:spPr>
        <p:txBody>
          <a:bodyPr lIns="0" rIns="0" tIns="0" bIns="0" anchor="ctr"/>
          <a:p>
            <a:pPr algn="ctr"/>
            <a:r>
              <a:rPr b="0" lang="es-ES" sz="4400" spc="-1" strike="noStrike">
                <a:solidFill>
                  <a:srgbClr val="000000"/>
                </a:solidFill>
                <a:uFill>
                  <a:solidFill>
                    <a:srgbClr val="ffffff"/>
                  </a:solidFill>
                </a:uFill>
                <a:latin typeface="Arial"/>
              </a:rPr>
              <a:t>Pulse para editar el formato del texto de título</a:t>
            </a:r>
            <a:endParaRPr b="0" lang="es-ES" sz="4400" spc="-1" strike="noStrike">
              <a:solidFill>
                <a:srgbClr val="000000"/>
              </a:solidFill>
              <a:uFill>
                <a:solidFill>
                  <a:srgbClr val="ffffff"/>
                </a:solidFill>
              </a:uFill>
              <a:latin typeface="Arial"/>
            </a:endParaRPr>
          </a:p>
        </p:txBody>
      </p:sp>
      <p:sp>
        <p:nvSpPr>
          <p:cNvPr id="157" name="PlaceHolder 2"/>
          <p:cNvSpPr>
            <a:spLocks noGrp="1"/>
          </p:cNvSpPr>
          <p:nvPr>
            <p:ph type="body"/>
          </p:nvPr>
        </p:nvSpPr>
        <p:spPr>
          <a:xfrm>
            <a:off x="457200" y="1203480"/>
            <a:ext cx="8229240" cy="2982960"/>
          </a:xfrm>
          <a:prstGeom prst="rect">
            <a:avLst/>
          </a:prstGeom>
        </p:spPr>
        <p:txBody>
          <a:bodyPr lIns="0" rIns="0" tIns="0" bIns="0"/>
          <a:p>
            <a:pPr marL="432000" indent="-324000">
              <a:buClr>
                <a:srgbClr val="000000"/>
              </a:buClr>
              <a:buSzPct val="45000"/>
              <a:buFont typeface="Wingdings" charset="2"/>
              <a:buChar char=""/>
            </a:pPr>
            <a:r>
              <a:rPr b="0" lang="es-ES" sz="3200" spc="-1" strike="noStrike">
                <a:solidFill>
                  <a:srgbClr val="000000"/>
                </a:solidFill>
                <a:uFill>
                  <a:solidFill>
                    <a:srgbClr val="ffffff"/>
                  </a:solidFill>
                </a:uFill>
                <a:latin typeface="Arial"/>
              </a:rPr>
              <a:t>Pulse para editar el formato de esquema del texto</a:t>
            </a:r>
            <a:endParaRPr b="0" lang="es-E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s-ES" sz="2800" spc="-1" strike="noStrike">
                <a:solidFill>
                  <a:srgbClr val="000000"/>
                </a:solidFill>
                <a:uFill>
                  <a:solidFill>
                    <a:srgbClr val="ffffff"/>
                  </a:solidFill>
                </a:uFill>
                <a:latin typeface="Arial"/>
              </a:rPr>
              <a:t>Segundo nivel del esquema</a:t>
            </a:r>
            <a:endParaRPr b="0" lang="es-E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s-ES" sz="2400" spc="-1" strike="noStrike">
                <a:solidFill>
                  <a:srgbClr val="000000"/>
                </a:solidFill>
                <a:uFill>
                  <a:solidFill>
                    <a:srgbClr val="ffffff"/>
                  </a:solidFill>
                </a:uFill>
                <a:latin typeface="Arial"/>
              </a:rPr>
              <a:t>Tercer nivel del esquema</a:t>
            </a:r>
            <a:endParaRPr b="0" lang="es-E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s-ES" sz="2000" spc="-1" strike="noStrike">
                <a:solidFill>
                  <a:srgbClr val="000000"/>
                </a:solidFill>
                <a:uFill>
                  <a:solidFill>
                    <a:srgbClr val="ffffff"/>
                  </a:solidFill>
                </a:uFill>
                <a:latin typeface="Arial"/>
              </a:rPr>
              <a:t>Cuarto nivel del esquema</a:t>
            </a:r>
            <a:endParaRPr b="0" lang="es-E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Quinto nivel del esquema</a:t>
            </a:r>
            <a:endParaRPr b="0" lang="es-E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Sexto nivel del esquema</a:t>
            </a:r>
            <a:endParaRPr b="0" lang="es-E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s-ES" sz="2000" spc="-1" strike="noStrike">
                <a:solidFill>
                  <a:srgbClr val="000000"/>
                </a:solidFill>
                <a:uFill>
                  <a:solidFill>
                    <a:srgbClr val="ffffff"/>
                  </a:solidFill>
                </a:uFill>
                <a:latin typeface="Arial"/>
              </a:rPr>
              <a:t>Séptimo nivel del esquema</a:t>
            </a:r>
            <a:endParaRPr b="0" lang="es-E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sldMaster>
</file>

<file path=ppt/slides/_rels/slide1.xml.rels><?xml version="1.0" encoding="UTF-8"?>
<Relationships xmlns="http://schemas.openxmlformats.org/package/2006/relationships"><Relationship Id="rId1" Type="http://schemas.openxmlformats.org/officeDocument/2006/relationships/image" Target="../media/image22.wmf"/><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jpeg"/><Relationship Id="rId5"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chart" Target="../charts/chart2.xml"/><Relationship Id="rId3" Type="http://schemas.openxmlformats.org/officeDocument/2006/relationships/slideLayout" Target="../slideLayouts/slideLayout37.xml"/>
</Relationships>
</file>

<file path=ppt/slides/_rels/slide5.xml.rels><?xml version="1.0" encoding="UTF-8"?>
<Relationships xmlns="http://schemas.openxmlformats.org/package/2006/relationships"><Relationship Id="rId1" Type="http://schemas.openxmlformats.org/officeDocument/2006/relationships/chart" Target="../charts/chart3.xml"/><Relationship Id="rId2" Type="http://schemas.openxmlformats.org/officeDocument/2006/relationships/slideLayout" Target="../slideLayouts/slideLayout37.xml"/>
</Relationships>
</file>

<file path=ppt/slides/_rels/slide6.xml.rels><?xml version="1.0" encoding="UTF-8"?>
<Relationships xmlns="http://schemas.openxmlformats.org/package/2006/relationships"><Relationship Id="rId1" Type="http://schemas.openxmlformats.org/officeDocument/2006/relationships/chart" Target="../charts/chart4.xml"/><Relationship Id="rId2" Type="http://schemas.openxmlformats.org/officeDocument/2006/relationships/slideLayout" Target="../slideLayouts/slideLayout37.xml"/>
</Relationships>
</file>

<file path=ppt/slides/_rels/slide7.xml.rels><?xml version="1.0" encoding="UTF-8"?>
<Relationships xmlns="http://schemas.openxmlformats.org/package/2006/relationships"><Relationship Id="rId1" Type="http://schemas.openxmlformats.org/officeDocument/2006/relationships/chart" Target="../charts/chart5.xml"/><Relationship Id="rId2" Type="http://schemas.openxmlformats.org/officeDocument/2006/relationships/chart" Target="../charts/chart6.xml"/><Relationship Id="rId3" Type="http://schemas.openxmlformats.org/officeDocument/2006/relationships/slideLayout" Target="../slideLayouts/slideLayout37.xml"/>
</Relationships>
</file>

<file path=ppt/slides/_rels/slide8.xml.rels><?xml version="1.0" encoding="UTF-8"?>
<Relationships xmlns="http://schemas.openxmlformats.org/package/2006/relationships"><Relationship Id="rId1" Type="http://schemas.openxmlformats.org/officeDocument/2006/relationships/chart" Target="../charts/chart7.xml"/><Relationship Id="rId2" Type="http://schemas.openxmlformats.org/officeDocument/2006/relationships/chart" Target="../charts/chart8.xml"/><Relationship Id="rId3" Type="http://schemas.openxmlformats.org/officeDocument/2006/relationships/slideLayout" Target="../slideLayouts/slideLayout3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0.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slideLayout" Target="../slideLayouts/slideLayout49.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4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CustomShape 1"/>
          <p:cNvSpPr/>
          <p:nvPr/>
        </p:nvSpPr>
        <p:spPr>
          <a:xfrm>
            <a:off x="5653080" y="4384440"/>
            <a:ext cx="2907000" cy="638640"/>
          </a:xfrm>
          <a:prstGeom prst="rect">
            <a:avLst/>
          </a:prstGeom>
          <a:noFill/>
          <a:ln>
            <a:noFill/>
          </a:ln>
        </p:spPr>
        <p:style>
          <a:lnRef idx="0"/>
          <a:fillRef idx="0"/>
          <a:effectRef idx="0"/>
          <a:fontRef idx="minor"/>
        </p:style>
        <p:txBody>
          <a:bodyPr lIns="90000" rIns="90000" tIns="45000" bIns="45000"/>
          <a:p>
            <a:pPr algn="ctr">
              <a:lnSpc>
                <a:spcPct val="100000"/>
              </a:lnSpc>
            </a:pPr>
            <a:r>
              <a:rPr b="0" lang="es-ES" sz="900" spc="-1" strike="noStrike">
                <a:solidFill>
                  <a:srgbClr val="7c7c7c"/>
                </a:solidFill>
                <a:uFill>
                  <a:solidFill>
                    <a:srgbClr val="ffffff"/>
                  </a:solidFill>
                </a:uFill>
                <a:latin typeface="Century Gothic"/>
                <a:ea typeface="DejaVu Sans"/>
              </a:rPr>
              <a:t>Valencia </a:t>
            </a:r>
            <a:endParaRPr b="0" lang="es-ES" sz="1800" spc="-1" strike="noStrike">
              <a:solidFill>
                <a:srgbClr val="000000"/>
              </a:solidFill>
              <a:uFill>
                <a:solidFill>
                  <a:srgbClr val="ffffff"/>
                </a:solidFill>
              </a:uFill>
              <a:latin typeface="Arial"/>
            </a:endParaRPr>
          </a:p>
          <a:p>
            <a:pPr algn="ctr">
              <a:lnSpc>
                <a:spcPct val="100000"/>
              </a:lnSpc>
            </a:pPr>
            <a:r>
              <a:rPr b="0" lang="es-ES" sz="900" spc="-1" strike="noStrike">
                <a:solidFill>
                  <a:srgbClr val="7c7c7c"/>
                </a:solidFill>
                <a:uFill>
                  <a:solidFill>
                    <a:srgbClr val="ffffff"/>
                  </a:solidFill>
                </a:uFill>
                <a:latin typeface="Century Gothic"/>
                <a:ea typeface="DejaVu Sans"/>
              </a:rPr>
              <a:t>Madrid – Barcelona - Alicante - Murcia </a:t>
            </a:r>
            <a:endParaRPr b="0" lang="es-ES" sz="1800" spc="-1" strike="noStrike">
              <a:solidFill>
                <a:srgbClr val="000000"/>
              </a:solidFill>
              <a:uFill>
                <a:solidFill>
                  <a:srgbClr val="ffffff"/>
                </a:solidFill>
              </a:uFill>
              <a:latin typeface="Arial"/>
            </a:endParaRPr>
          </a:p>
          <a:p>
            <a:pPr algn="ctr">
              <a:lnSpc>
                <a:spcPct val="100000"/>
              </a:lnSpc>
            </a:pPr>
            <a:r>
              <a:rPr b="0" lang="es-ES" sz="900" spc="-1" strike="noStrike">
                <a:solidFill>
                  <a:srgbClr val="7c7c7c"/>
                </a:solidFill>
                <a:uFill>
                  <a:solidFill>
                    <a:srgbClr val="ffffff"/>
                  </a:solidFill>
                </a:uFill>
                <a:latin typeface="Century Gothic"/>
                <a:ea typeface="DejaVu Sans"/>
              </a:rPr>
              <a:t>(C/ Quart, 104, 1ª Planta46008 Valencia)</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p:txBody>
      </p:sp>
      <p:sp>
        <p:nvSpPr>
          <p:cNvPr id="193" name="CustomShape 2"/>
          <p:cNvSpPr/>
          <p:nvPr/>
        </p:nvSpPr>
        <p:spPr>
          <a:xfrm>
            <a:off x="5253840" y="1796040"/>
            <a:ext cx="3647160" cy="11872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219" strike="noStrike">
                <a:solidFill>
                  <a:srgbClr val="003a62"/>
                </a:solidFill>
                <a:uFill>
                  <a:solidFill>
                    <a:srgbClr val="ffffff"/>
                  </a:solidFill>
                </a:uFill>
                <a:latin typeface="Century Gothic"/>
                <a:ea typeface="DejaVu Sans"/>
              </a:rPr>
              <a:t>PLAN ESTRATÉGICO IBI</a:t>
            </a:r>
            <a:endParaRPr b="0" lang="es-ES" sz="1800" spc="-1" strike="noStrike">
              <a:solidFill>
                <a:srgbClr val="000000"/>
              </a:solidFill>
              <a:uFill>
                <a:solidFill>
                  <a:srgbClr val="ffffff"/>
                </a:solidFill>
              </a:uFill>
              <a:latin typeface="Arial"/>
            </a:endParaRPr>
          </a:p>
          <a:p>
            <a:pPr algn="ctr">
              <a:lnSpc>
                <a:spcPct val="100000"/>
              </a:lnSpc>
            </a:pPr>
            <a:r>
              <a:rPr b="1" lang="es-ES" sz="2400" spc="219" strike="noStrike">
                <a:solidFill>
                  <a:srgbClr val="003a62"/>
                </a:solidFill>
                <a:uFill>
                  <a:solidFill>
                    <a:srgbClr val="ffffff"/>
                  </a:solidFill>
                </a:uFill>
                <a:latin typeface="Century Gothic"/>
                <a:ea typeface="DejaVu Sans"/>
              </a:rPr>
              <a:t>2022-2027</a:t>
            </a:r>
            <a:endParaRPr b="0" lang="es-ES" sz="1800" spc="-1" strike="noStrike">
              <a:solidFill>
                <a:srgbClr val="000000"/>
              </a:solidFill>
              <a:uFill>
                <a:solidFill>
                  <a:srgbClr val="ffffff"/>
                </a:solidFill>
              </a:uFill>
              <a:latin typeface="Arial"/>
            </a:endParaRPr>
          </a:p>
        </p:txBody>
      </p:sp>
      <p:sp>
        <p:nvSpPr>
          <p:cNvPr id="194" name="CustomShape 3"/>
          <p:cNvSpPr/>
          <p:nvPr/>
        </p:nvSpPr>
        <p:spPr>
          <a:xfrm>
            <a:off x="5643360" y="3020040"/>
            <a:ext cx="2907000" cy="318240"/>
          </a:xfrm>
          <a:prstGeom prst="rect">
            <a:avLst/>
          </a:prstGeom>
          <a:noFill/>
          <a:ln>
            <a:noFill/>
          </a:ln>
        </p:spPr>
        <p:style>
          <a:lnRef idx="0"/>
          <a:fillRef idx="0"/>
          <a:effectRef idx="0"/>
          <a:fontRef idx="minor"/>
        </p:style>
        <p:txBody>
          <a:bodyPr lIns="90000" rIns="90000" tIns="45000" bIns="45000"/>
          <a:p>
            <a:pPr algn="ctr">
              <a:lnSpc>
                <a:spcPct val="100000"/>
              </a:lnSpc>
            </a:pPr>
            <a:r>
              <a:rPr b="0" lang="es-ES" sz="1500" spc="-1" strike="noStrike">
                <a:solidFill>
                  <a:srgbClr val="003a62"/>
                </a:solidFill>
                <a:uFill>
                  <a:solidFill>
                    <a:srgbClr val="ffffff"/>
                  </a:solidFill>
                </a:uFill>
                <a:latin typeface="Century Gothic"/>
                <a:ea typeface="DejaVu Sans"/>
              </a:rPr>
              <a:t>DICIEMBRE 2021</a:t>
            </a:r>
            <a:endParaRPr b="0" lang="es-ES" sz="1800" spc="-1" strike="noStrike">
              <a:solidFill>
                <a:srgbClr val="000000"/>
              </a:solidFill>
              <a:uFill>
                <a:solidFill>
                  <a:srgbClr val="ffffff"/>
                </a:solidFill>
              </a:uFill>
              <a:latin typeface="Arial"/>
            </a:endParaRPr>
          </a:p>
        </p:txBody>
      </p:sp>
      <p:sp>
        <p:nvSpPr>
          <p:cNvPr id="195" name="Line 4"/>
          <p:cNvSpPr/>
          <p:nvPr/>
        </p:nvSpPr>
        <p:spPr>
          <a:xfrm>
            <a:off x="5652720" y="3453840"/>
            <a:ext cx="2907720" cy="360"/>
          </a:xfrm>
          <a:prstGeom prst="line">
            <a:avLst/>
          </a:prstGeom>
          <a:ln w="25560"/>
        </p:spPr>
        <p:style>
          <a:lnRef idx="1">
            <a:schemeClr val="accent2"/>
          </a:lnRef>
          <a:fillRef idx="0">
            <a:schemeClr val="accent2"/>
          </a:fillRef>
          <a:effectRef idx="0">
            <a:schemeClr val="accent2"/>
          </a:effectRef>
          <a:fontRef idx="minor"/>
        </p:style>
      </p:sp>
      <p:sp>
        <p:nvSpPr>
          <p:cNvPr id="196" name="Line 5"/>
          <p:cNvSpPr/>
          <p:nvPr/>
        </p:nvSpPr>
        <p:spPr>
          <a:xfrm>
            <a:off x="5652720" y="1693440"/>
            <a:ext cx="2907720" cy="360"/>
          </a:xfrm>
          <a:prstGeom prst="line">
            <a:avLst/>
          </a:prstGeom>
          <a:ln w="25560"/>
        </p:spPr>
        <p:style>
          <a:lnRef idx="1">
            <a:schemeClr val="accent2"/>
          </a:lnRef>
          <a:fillRef idx="0">
            <a:schemeClr val="accent2"/>
          </a:fillRef>
          <a:effectRef idx="0">
            <a:schemeClr val="accent2"/>
          </a:effectRef>
          <a:fontRef idx="minor"/>
        </p:style>
      </p:sp>
      <p:pic>
        <p:nvPicPr>
          <p:cNvPr id="197" name="Imagen 17" descr=""/>
          <p:cNvPicPr/>
          <p:nvPr/>
        </p:nvPicPr>
        <p:blipFill>
          <a:blip r:embed="rId1"/>
          <a:stretch/>
        </p:blipFill>
        <p:spPr>
          <a:xfrm>
            <a:off x="4207320" y="4496400"/>
            <a:ext cx="1578960" cy="418320"/>
          </a:xfrm>
          <a:prstGeom prst="rect">
            <a:avLst/>
          </a:prstGeom>
          <a:ln>
            <a:noFill/>
          </a:ln>
        </p:spPr>
      </p:pic>
      <p:sp>
        <p:nvSpPr>
          <p:cNvPr id="198" name="CustomShape 6"/>
          <p:cNvSpPr/>
          <p:nvPr/>
        </p:nvSpPr>
        <p:spPr>
          <a:xfrm>
            <a:off x="4167360" y="4569120"/>
            <a:ext cx="1656720" cy="272520"/>
          </a:xfrm>
          <a:prstGeom prst="rect">
            <a:avLst/>
          </a:prstGeom>
          <a:noFill/>
          <a:ln>
            <a:noFill/>
          </a:ln>
        </p:spPr>
        <p:style>
          <a:lnRef idx="0"/>
          <a:fillRef idx="0"/>
          <a:effectRef idx="0"/>
          <a:fontRef idx="minor"/>
        </p:style>
        <p:txBody>
          <a:bodyPr lIns="90000" rIns="90000" tIns="45000" bIns="45000"/>
          <a:p>
            <a:pPr algn="ctr">
              <a:lnSpc>
                <a:spcPct val="100000"/>
              </a:lnSpc>
            </a:pPr>
            <a:r>
              <a:rPr b="1" lang="es-ES" sz="1200" spc="-1" strike="noStrike">
                <a:solidFill>
                  <a:srgbClr val="ffffff"/>
                </a:solidFill>
                <a:uFill>
                  <a:solidFill>
                    <a:srgbClr val="ffffff"/>
                  </a:solidFill>
                </a:uFill>
                <a:latin typeface="Century Gothic"/>
                <a:ea typeface="DejaVu Sans"/>
              </a:rPr>
              <a:t>WWW.IFEDES.COM</a:t>
            </a:r>
            <a:endParaRPr b="0" lang="es-ES" sz="1800" spc="-1" strike="noStrike">
              <a:solidFill>
                <a:srgbClr val="000000"/>
              </a:solidFill>
              <a:uFill>
                <a:solidFill>
                  <a:srgbClr val="ffffff"/>
                </a:solidFill>
              </a:uFill>
              <a:latin typeface="Arial"/>
            </a:endParaRPr>
          </a:p>
        </p:txBody>
      </p:sp>
      <p:pic>
        <p:nvPicPr>
          <p:cNvPr id="199" name="Imagen 19" descr=""/>
          <p:cNvPicPr/>
          <p:nvPr/>
        </p:nvPicPr>
        <p:blipFill>
          <a:blip r:embed="rId2"/>
          <a:stretch/>
        </p:blipFill>
        <p:spPr>
          <a:xfrm>
            <a:off x="8310600" y="4569120"/>
            <a:ext cx="221040" cy="221040"/>
          </a:xfrm>
          <a:prstGeom prst="rect">
            <a:avLst/>
          </a:prstGeom>
          <a:ln>
            <a:noFill/>
          </a:ln>
        </p:spPr>
      </p:pic>
      <p:pic>
        <p:nvPicPr>
          <p:cNvPr id="200" name="Imagen 20" descr=""/>
          <p:cNvPicPr/>
          <p:nvPr/>
        </p:nvPicPr>
        <p:blipFill>
          <a:blip r:embed="rId3"/>
          <a:stretch/>
        </p:blipFill>
        <p:spPr>
          <a:xfrm>
            <a:off x="8612640" y="4527000"/>
            <a:ext cx="304200" cy="304200"/>
          </a:xfrm>
          <a:prstGeom prst="rect">
            <a:avLst/>
          </a:prstGeom>
          <a:ln>
            <a:noFill/>
          </a:ln>
        </p:spPr>
      </p:pic>
      <p:pic>
        <p:nvPicPr>
          <p:cNvPr id="201" name="Picture 2" descr=""/>
          <p:cNvPicPr/>
          <p:nvPr/>
        </p:nvPicPr>
        <p:blipFill>
          <a:blip r:embed="rId4"/>
          <a:srcRect l="3957" t="8500" r="5938" b="9739"/>
          <a:stretch/>
        </p:blipFill>
        <p:spPr>
          <a:xfrm>
            <a:off x="5750640" y="532800"/>
            <a:ext cx="2653200" cy="820440"/>
          </a:xfrm>
          <a:prstGeom prst="rect">
            <a:avLst/>
          </a:prstGeom>
          <a:ln>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E3FC90D9-1EB6-4EC9-B804-409ACCEECD9F}" type="slidenum">
              <a:rPr b="1" lang="es-ES" sz="900" spc="-1" strike="noStrike">
                <a:solidFill>
                  <a:srgbClr val="ffffff"/>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203" name="CustomShape 2"/>
          <p:cNvSpPr/>
          <p:nvPr/>
        </p:nvSpPr>
        <p:spPr>
          <a:xfrm>
            <a:off x="6797880" y="68292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23.957</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Habitantes</a:t>
            </a:r>
            <a:endParaRPr b="0" lang="es-ES" sz="1800" spc="-1" strike="noStrike">
              <a:solidFill>
                <a:srgbClr val="000000"/>
              </a:solidFill>
              <a:uFill>
                <a:solidFill>
                  <a:srgbClr val="ffffff"/>
                </a:solidFill>
              </a:uFill>
              <a:latin typeface="Arial"/>
            </a:endParaRPr>
          </a:p>
        </p:txBody>
      </p:sp>
      <p:sp>
        <p:nvSpPr>
          <p:cNvPr id="204" name="Line 3"/>
          <p:cNvSpPr/>
          <p:nvPr/>
        </p:nvSpPr>
        <p:spPr>
          <a:xfrm>
            <a:off x="7590960" y="143748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05" name="CustomShape 4"/>
          <p:cNvSpPr/>
          <p:nvPr/>
        </p:nvSpPr>
        <p:spPr>
          <a:xfrm>
            <a:off x="6797880" y="202644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1.875</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Empresas</a:t>
            </a:r>
            <a:endParaRPr b="0" lang="es-ES" sz="1800" spc="-1" strike="noStrike">
              <a:solidFill>
                <a:srgbClr val="000000"/>
              </a:solidFill>
              <a:uFill>
                <a:solidFill>
                  <a:srgbClr val="ffffff"/>
                </a:solidFill>
              </a:uFill>
              <a:latin typeface="Arial"/>
            </a:endParaRPr>
          </a:p>
        </p:txBody>
      </p:sp>
      <p:sp>
        <p:nvSpPr>
          <p:cNvPr id="206" name="Line 5"/>
          <p:cNvSpPr/>
          <p:nvPr/>
        </p:nvSpPr>
        <p:spPr>
          <a:xfrm>
            <a:off x="7590960" y="278100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07" name="CustomShape 6"/>
          <p:cNvSpPr/>
          <p:nvPr/>
        </p:nvSpPr>
        <p:spPr>
          <a:xfrm>
            <a:off x="6797880" y="336996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131</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Índice Industrial</a:t>
            </a:r>
            <a:endParaRPr b="0" lang="es-ES" sz="1800" spc="-1" strike="noStrike">
              <a:solidFill>
                <a:srgbClr val="000000"/>
              </a:solidFill>
              <a:uFill>
                <a:solidFill>
                  <a:srgbClr val="ffffff"/>
                </a:solidFill>
              </a:uFill>
              <a:latin typeface="Arial"/>
            </a:endParaRPr>
          </a:p>
        </p:txBody>
      </p:sp>
      <p:sp>
        <p:nvSpPr>
          <p:cNvPr id="208" name="Line 7"/>
          <p:cNvSpPr/>
          <p:nvPr/>
        </p:nvSpPr>
        <p:spPr>
          <a:xfrm>
            <a:off x="7590960" y="412452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09" name="CustomShape 8"/>
          <p:cNvSpPr/>
          <p:nvPr/>
        </p:nvSpPr>
        <p:spPr>
          <a:xfrm>
            <a:off x="939960" y="748800"/>
            <a:ext cx="5405400" cy="3119400"/>
          </a:xfrm>
          <a:prstGeom prst="rect">
            <a:avLst/>
          </a:prstGeom>
          <a:noFill/>
          <a:ln>
            <a:noFill/>
          </a:ln>
        </p:spPr>
        <p:style>
          <a:lnRef idx="0"/>
          <a:fillRef idx="0"/>
          <a:effectRef idx="0"/>
          <a:fontRef idx="minor"/>
        </p:style>
        <p:txBody>
          <a:bodyPr lIns="90000" rIns="90000" tIns="45000" bIns="45000"/>
          <a:p>
            <a:pPr>
              <a:lnSpc>
                <a:spcPct val="100000"/>
              </a:lnSpc>
            </a:pPr>
            <a:r>
              <a:rPr b="0" lang="es-ES" sz="1050" spc="-1" strike="noStrike">
                <a:solidFill>
                  <a:srgbClr val="5f5f5f"/>
                </a:solidFill>
                <a:uFill>
                  <a:solidFill>
                    <a:srgbClr val="ffffff"/>
                  </a:solidFill>
                </a:uFill>
                <a:latin typeface="Century Gothic"/>
                <a:ea typeface="DejaVu Sans"/>
              </a:rPr>
              <a:t>Ibi es un municipio del interior de la provincia de Alicante con 23.957 habitantes donde las industrias se reciclan continuamente para adaptarse a los nuevos mercados. Desde el siglo pasado, el negocio del helado ha generado muchos puestos de trabajo. También es conocida por su producción de juguetes que en los años 70 y 80 centraban a casi toda la población activa. Actualmente Ibi es una de las localidades más industrializadas de la provincia, pero las empresas de juguetes están siendo reemplazadas por fábricas de metal y de plástico en general, aumentando también el sector de importación y exportación.</a:t>
            </a:r>
            <a:endParaRPr b="0" lang="es-ES" sz="1800" spc="-1" strike="noStrike">
              <a:solidFill>
                <a:srgbClr val="000000"/>
              </a:solidFill>
              <a:uFill>
                <a:solidFill>
                  <a:srgbClr val="ffffff"/>
                </a:solidFill>
              </a:uFill>
              <a:latin typeface="Arial"/>
            </a:endParaRPr>
          </a:p>
          <a:p>
            <a:pPr>
              <a:lnSpc>
                <a:spcPct val="100000"/>
              </a:lnSpc>
            </a:pPr>
            <a:endParaRPr b="0" lang="es-ES" sz="1800" spc="-1" strike="noStrike">
              <a:solidFill>
                <a:srgbClr val="000000"/>
              </a:solidFill>
              <a:uFill>
                <a:solidFill>
                  <a:srgbClr val="ffffff"/>
                </a:solidFill>
              </a:uFill>
              <a:latin typeface="Arial"/>
            </a:endParaRPr>
          </a:p>
          <a:p>
            <a:pPr>
              <a:lnSpc>
                <a:spcPct val="100000"/>
              </a:lnSpc>
            </a:pPr>
            <a:r>
              <a:rPr b="0" lang="es-ES" sz="1050" spc="-1" strike="noStrike">
                <a:solidFill>
                  <a:srgbClr val="5f5f5f"/>
                </a:solidFill>
                <a:uFill>
                  <a:solidFill>
                    <a:srgbClr val="ffffff"/>
                  </a:solidFill>
                </a:uFill>
                <a:latin typeface="Century Gothic"/>
                <a:ea typeface="DejaVu Sans"/>
              </a:rPr>
              <a:t>El CES de Ibi ha decidido darle continuidad al plan elaborado en el 2014 y desarrollar uno nuevo para los próximos 5 años, hasta el 2027. Para la construcción del Plan Estratégico 2022-2027, se han recopilado y analizado datos socioeconómicos, principalmente de la industria, el comercio, el turismo y la situación socio laboral del municipio. Este análisis junto a las conclusiones obtenidas de las diversas sesiones de trabajo así como del estudio realizado a la ciudadanía (396 participantes), permitieron obtener un diagnóstico sobre el municipio que ha servido de base para el desarrollo de los ejes estratégicos. </a:t>
            </a:r>
            <a:endParaRPr b="0" lang="es-ES" sz="1800" spc="-1" strike="noStrike">
              <a:solidFill>
                <a:srgbClr val="000000"/>
              </a:solidFill>
              <a:uFill>
                <a:solidFill>
                  <a:srgbClr val="ffffff"/>
                </a:solidFill>
              </a:uFill>
              <a:latin typeface="Arial"/>
            </a:endParaRPr>
          </a:p>
          <a:p>
            <a:pPr>
              <a:lnSpc>
                <a:spcPct val="100000"/>
              </a:lnSpc>
            </a:pPr>
            <a:endParaRPr b="0" lang="es-ES" sz="1800" spc="-1" strike="noStrike">
              <a:solidFill>
                <a:srgbClr val="000000"/>
              </a:solidFill>
              <a:uFill>
                <a:solidFill>
                  <a:srgbClr val="ffffff"/>
                </a:solidFill>
              </a:uFill>
              <a:latin typeface="Arial"/>
            </a:endParaRPr>
          </a:p>
        </p:txBody>
      </p:sp>
      <p:pic>
        <p:nvPicPr>
          <p:cNvPr id="210" name="Imagen 26" descr=""/>
          <p:cNvPicPr/>
          <p:nvPr/>
        </p:nvPicPr>
        <p:blipFill>
          <a:blip r:embed="rId1"/>
          <a:stretch/>
        </p:blipFill>
        <p:spPr>
          <a:xfrm>
            <a:off x="730800" y="748800"/>
            <a:ext cx="244440" cy="237600"/>
          </a:xfrm>
          <a:prstGeom prst="rect">
            <a:avLst/>
          </a:prstGeom>
          <a:ln>
            <a:noFill/>
          </a:ln>
        </p:spPr>
      </p:pic>
      <p:pic>
        <p:nvPicPr>
          <p:cNvPr id="211" name="Imagen 27" descr=""/>
          <p:cNvPicPr/>
          <p:nvPr/>
        </p:nvPicPr>
        <p:blipFill>
          <a:blip r:embed="rId2"/>
          <a:stretch/>
        </p:blipFill>
        <p:spPr>
          <a:xfrm>
            <a:off x="730800" y="2293920"/>
            <a:ext cx="244440" cy="237600"/>
          </a:xfrm>
          <a:prstGeom prst="rect">
            <a:avLst/>
          </a:prstGeom>
          <a:ln>
            <a:noFill/>
          </a:ln>
        </p:spPr>
      </p:pic>
      <p:sp>
        <p:nvSpPr>
          <p:cNvPr id="212" name="CustomShape 9"/>
          <p:cNvSpPr/>
          <p:nvPr/>
        </p:nvSpPr>
        <p:spPr>
          <a:xfrm>
            <a:off x="461160" y="208800"/>
            <a:ext cx="540540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1"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SITUACIÓN DE PARTIDA</a:t>
            </a:r>
            <a:endParaRPr b="0" lang="es-ES" sz="1800" spc="-1" strike="noStrike">
              <a:solidFill>
                <a:srgbClr val="000000"/>
              </a:solidFill>
              <a:uFill>
                <a:solidFill>
                  <a:srgbClr val="ffffff"/>
                </a:solidFill>
              </a:uFill>
              <a:latin typeface="Arial"/>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2F749629-2DA4-4112-B2A9-FA0638B3CCF4}"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214" name="CustomShape 2"/>
          <p:cNvSpPr/>
          <p:nvPr/>
        </p:nvSpPr>
        <p:spPr>
          <a:xfrm>
            <a:off x="971640" y="4862880"/>
            <a:ext cx="3405600" cy="273960"/>
          </a:xfrm>
          <a:prstGeom prst="rect">
            <a:avLst/>
          </a:prstGeom>
          <a:noFill/>
          <a:ln>
            <a:noFill/>
          </a:ln>
        </p:spPr>
        <p:style>
          <a:lnRef idx="0"/>
          <a:fillRef idx="0"/>
          <a:effectRef idx="0"/>
          <a:fontRef idx="minor"/>
        </p:style>
        <p:txBody>
          <a:bodyPr lIns="90000" rIns="90000" tIns="45000" bIns="45000" anchor="ctr"/>
          <a:p>
            <a:pPr>
              <a:lnSpc>
                <a:spcPct val="100000"/>
              </a:lnSpc>
            </a:pPr>
            <a:r>
              <a:rPr b="0" lang="es-ES" sz="900" spc="-1" strike="noStrike">
                <a:solidFill>
                  <a:srgbClr val="b2b2b2"/>
                </a:solidFill>
                <a:uFill>
                  <a:solidFill>
                    <a:srgbClr val="ffffff"/>
                  </a:solidFill>
                </a:uFill>
                <a:latin typeface="Century Gothic"/>
              </a:rPr>
              <a:t>Propuesta Programa de Mejora Competitiva</a:t>
            </a:r>
            <a:endParaRPr b="0" lang="es-ES" sz="1800" spc="-1" strike="noStrike">
              <a:solidFill>
                <a:srgbClr val="000000"/>
              </a:solidFill>
              <a:uFill>
                <a:solidFill>
                  <a:srgbClr val="ffffff"/>
                </a:solidFill>
              </a:uFill>
              <a:latin typeface="Arial"/>
            </a:endParaRPr>
          </a:p>
        </p:txBody>
      </p:sp>
      <p:sp>
        <p:nvSpPr>
          <p:cNvPr id="215" name="CustomShape 3"/>
          <p:cNvSpPr/>
          <p:nvPr/>
        </p:nvSpPr>
        <p:spPr>
          <a:xfrm>
            <a:off x="461160" y="208800"/>
            <a:ext cx="706356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1"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MIEMBROS</a:t>
            </a:r>
            <a:endParaRPr b="0" lang="es-ES" sz="1800" spc="-1" strike="noStrike">
              <a:solidFill>
                <a:srgbClr val="000000"/>
              </a:solidFill>
              <a:uFill>
                <a:solidFill>
                  <a:srgbClr val="ffffff"/>
                </a:solidFill>
              </a:uFill>
              <a:latin typeface="Arial"/>
            </a:endParaRPr>
          </a:p>
        </p:txBody>
      </p:sp>
      <p:sp>
        <p:nvSpPr>
          <p:cNvPr id="216" name="Line 4"/>
          <p:cNvSpPr/>
          <p:nvPr/>
        </p:nvSpPr>
        <p:spPr>
          <a:xfrm>
            <a:off x="4572000" y="926640"/>
            <a:ext cx="360" cy="3648600"/>
          </a:xfrm>
          <a:prstGeom prst="line">
            <a:avLst/>
          </a:prstGeom>
          <a:ln>
            <a:solidFill>
              <a:schemeClr val="accent3"/>
            </a:solidFill>
          </a:ln>
        </p:spPr>
        <p:style>
          <a:lnRef idx="1">
            <a:schemeClr val="accent1"/>
          </a:lnRef>
          <a:fillRef idx="0">
            <a:schemeClr val="accent1"/>
          </a:fillRef>
          <a:effectRef idx="0">
            <a:schemeClr val="accent1"/>
          </a:effectRef>
          <a:fontRef idx="minor"/>
        </p:style>
      </p:sp>
      <p:sp>
        <p:nvSpPr>
          <p:cNvPr id="217" name="CustomShape 5"/>
          <p:cNvSpPr/>
          <p:nvPr/>
        </p:nvSpPr>
        <p:spPr>
          <a:xfrm>
            <a:off x="57600" y="959040"/>
            <a:ext cx="4437360" cy="264564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Rafael Serralta Vilaplana ( Presidente CES )</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Dña. M.ª José Herrero (GM PP)</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Sergio Carrasco Martínez (GM PSOE)</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Dña. Aitana Gandía Vidal (GM Som Ibi)</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Héctor Torrente Pastor (IBIAE)</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Manuel Aragonés Francés (Director AIJU)</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Bernardino Ruiz Martín (Presidente ACI)</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Felipe Garrido (Director IES La Foia)</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Dña. Loli Soler Gosálbez (Coordinadora Dpto. Promoción Económica )</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Germán González Ramírez(CC.OO.)</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p:txBody>
      </p:sp>
      <p:sp>
        <p:nvSpPr>
          <p:cNvPr id="218" name="CustomShape 6"/>
          <p:cNvSpPr/>
          <p:nvPr/>
        </p:nvSpPr>
        <p:spPr>
          <a:xfrm>
            <a:off x="618480" y="713880"/>
            <a:ext cx="3111120" cy="226800"/>
          </a:xfrm>
          <a:prstGeom prst="rect">
            <a:avLst/>
          </a:prstGeom>
          <a:noFill/>
          <a:ln>
            <a:noFill/>
          </a:ln>
        </p:spPr>
        <p:style>
          <a:lnRef idx="0"/>
          <a:fillRef idx="0"/>
          <a:effectRef idx="0"/>
          <a:fontRef idx="minor"/>
        </p:style>
        <p:txBody>
          <a:bodyPr lIns="90000" rIns="90000" tIns="45000" bIns="45000"/>
          <a:p>
            <a:pPr marL="361800" indent="-361080" algn="ctr">
              <a:lnSpc>
                <a:spcPct val="100000"/>
              </a:lnSpc>
            </a:pPr>
            <a:r>
              <a:rPr b="1" lang="es-ES" sz="900" spc="-1" strike="noStrike">
                <a:solidFill>
                  <a:srgbClr val="003a62"/>
                </a:solidFill>
                <a:uFill>
                  <a:solidFill>
                    <a:srgbClr val="ffffff"/>
                  </a:solidFill>
                </a:uFill>
                <a:latin typeface="Century Gothic"/>
                <a:ea typeface="DejaVu Sans"/>
              </a:rPr>
              <a:t>COMITÉ PLAN</a:t>
            </a:r>
            <a:endParaRPr b="0" lang="es-ES" sz="1800" spc="-1" strike="noStrike">
              <a:solidFill>
                <a:srgbClr val="000000"/>
              </a:solidFill>
              <a:uFill>
                <a:solidFill>
                  <a:srgbClr val="ffffff"/>
                </a:solidFill>
              </a:uFill>
              <a:latin typeface="Arial"/>
            </a:endParaRPr>
          </a:p>
        </p:txBody>
      </p:sp>
      <p:sp>
        <p:nvSpPr>
          <p:cNvPr id="219" name="CustomShape 7"/>
          <p:cNvSpPr/>
          <p:nvPr/>
        </p:nvSpPr>
        <p:spPr>
          <a:xfrm>
            <a:off x="5344200" y="713880"/>
            <a:ext cx="2944800" cy="226800"/>
          </a:xfrm>
          <a:prstGeom prst="rect">
            <a:avLst/>
          </a:prstGeom>
          <a:noFill/>
          <a:ln>
            <a:noFill/>
          </a:ln>
        </p:spPr>
        <p:style>
          <a:lnRef idx="0"/>
          <a:fillRef idx="0"/>
          <a:effectRef idx="0"/>
          <a:fontRef idx="minor"/>
        </p:style>
        <p:txBody>
          <a:bodyPr lIns="90000" rIns="90000" tIns="45000" bIns="45000"/>
          <a:p>
            <a:pPr marL="361800" indent="-361080" algn="ctr">
              <a:lnSpc>
                <a:spcPct val="100000"/>
              </a:lnSpc>
            </a:pPr>
            <a:r>
              <a:rPr b="1" lang="es-ES" sz="900" spc="-1" strike="noStrike">
                <a:solidFill>
                  <a:srgbClr val="003a62"/>
                </a:solidFill>
                <a:uFill>
                  <a:solidFill>
                    <a:srgbClr val="ffffff"/>
                  </a:solidFill>
                </a:uFill>
                <a:latin typeface="Century Gothic"/>
                <a:ea typeface="DejaVu Sans"/>
              </a:rPr>
              <a:t>GRUPO CONTRASTE</a:t>
            </a:r>
            <a:endParaRPr b="0" lang="es-ES" sz="1800" spc="-1" strike="noStrike">
              <a:solidFill>
                <a:srgbClr val="000000"/>
              </a:solidFill>
              <a:uFill>
                <a:solidFill>
                  <a:srgbClr val="ffffff"/>
                </a:solidFill>
              </a:uFill>
              <a:latin typeface="Arial"/>
            </a:endParaRPr>
          </a:p>
        </p:txBody>
      </p:sp>
      <p:sp>
        <p:nvSpPr>
          <p:cNvPr id="220" name="CustomShape 8"/>
          <p:cNvSpPr/>
          <p:nvPr/>
        </p:nvSpPr>
        <p:spPr>
          <a:xfrm>
            <a:off x="4495680" y="959040"/>
            <a:ext cx="4437360" cy="507924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800" spc="-1" strike="noStrike">
                <a:solidFill>
                  <a:srgbClr val="ff8200"/>
                </a:solidFill>
                <a:uFill>
                  <a:solidFill>
                    <a:srgbClr val="ffffff"/>
                  </a:solidFill>
                </a:uFill>
                <a:latin typeface="Century Gothic"/>
                <a:ea typeface="DejaVu Sans"/>
              </a:rPr>
              <a:t>&gt;&gt;</a:t>
            </a:r>
            <a:r>
              <a:rPr b="0" lang="es-ES" sz="800" spc="-1" strike="noStrike">
                <a:solidFill>
                  <a:srgbClr val="7c7c7c"/>
                </a:solidFill>
                <a:uFill>
                  <a:solidFill>
                    <a:srgbClr val="ffffff"/>
                  </a:solidFill>
                </a:uFill>
                <a:latin typeface="Century Gothic"/>
                <a:ea typeface="DejaVu Sans"/>
              </a:rPr>
              <a:t> </a:t>
            </a:r>
            <a:r>
              <a:rPr b="1" lang="es-ES" sz="800" spc="-1" strike="noStrike">
                <a:solidFill>
                  <a:srgbClr val="ff8200"/>
                </a:solidFill>
                <a:uFill>
                  <a:solidFill>
                    <a:srgbClr val="ffffff"/>
                  </a:solidFill>
                </a:uFill>
                <a:latin typeface="Century Gothic"/>
                <a:ea typeface="DejaVu Sans"/>
              </a:rPr>
              <a:t> </a:t>
            </a:r>
            <a:r>
              <a:rPr b="0" lang="es-ES" sz="800" spc="-1" strike="noStrike">
                <a:solidFill>
                  <a:srgbClr val="7c7c7c"/>
                </a:solidFill>
                <a:uFill>
                  <a:solidFill>
                    <a:srgbClr val="ffffff"/>
                  </a:solidFill>
                </a:uFill>
                <a:latin typeface="Century Gothic"/>
                <a:ea typeface="DejaVu Sans"/>
              </a:rPr>
              <a:t>D. Santiago Cózar (Urbanismo)</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a:t>
            </a:r>
            <a:r>
              <a:rPr b="0" lang="es-ES" sz="800" spc="-1" strike="noStrike">
                <a:solidFill>
                  <a:srgbClr val="7c7c7c"/>
                </a:solidFill>
                <a:uFill>
                  <a:solidFill>
                    <a:srgbClr val="ffffff"/>
                  </a:solidFill>
                </a:uFill>
                <a:latin typeface="Century Gothic"/>
                <a:ea typeface="DejaVu Sans"/>
              </a:rPr>
              <a:t> Dña. Pilar Herraiz (Comercio)</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a:t>
            </a:r>
            <a:r>
              <a:rPr b="0" lang="es-ES" sz="800" spc="-1" strike="noStrike">
                <a:solidFill>
                  <a:srgbClr val="7c7c7c"/>
                </a:solidFill>
                <a:uFill>
                  <a:solidFill>
                    <a:srgbClr val="ffffff"/>
                  </a:solidFill>
                </a:uFill>
                <a:latin typeface="Century Gothic"/>
                <a:ea typeface="DejaVu Sans"/>
              </a:rPr>
              <a:t> </a:t>
            </a:r>
            <a:r>
              <a:rPr b="1" lang="es-ES" sz="800" spc="-1" strike="noStrike">
                <a:solidFill>
                  <a:srgbClr val="ff8200"/>
                </a:solidFill>
                <a:uFill>
                  <a:solidFill>
                    <a:srgbClr val="ffffff"/>
                  </a:solidFill>
                </a:uFill>
                <a:latin typeface="Century Gothic"/>
                <a:ea typeface="DejaVu Sans"/>
              </a:rPr>
              <a:t> </a:t>
            </a:r>
            <a:r>
              <a:rPr b="0" lang="es-ES" sz="800" spc="-1" strike="noStrike">
                <a:solidFill>
                  <a:srgbClr val="7c7c7c"/>
                </a:solidFill>
                <a:uFill>
                  <a:solidFill>
                    <a:srgbClr val="ffffff"/>
                  </a:solidFill>
                </a:uFill>
                <a:latin typeface="Century Gothic"/>
                <a:ea typeface="DejaVu Sans"/>
              </a:rPr>
              <a:t>D. Rubén Barea (Turismo)</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a:t>
            </a:r>
            <a:r>
              <a:rPr b="0" lang="es-ES" sz="800" spc="-1" strike="noStrike">
                <a:solidFill>
                  <a:srgbClr val="7c7c7c"/>
                </a:solidFill>
                <a:uFill>
                  <a:solidFill>
                    <a:srgbClr val="ffffff"/>
                  </a:solidFill>
                </a:uFill>
                <a:latin typeface="Century Gothic"/>
                <a:ea typeface="DejaVu Sans"/>
              </a:rPr>
              <a:t> </a:t>
            </a:r>
            <a:r>
              <a:rPr b="1" lang="es-ES" sz="800" spc="-1" strike="noStrike">
                <a:solidFill>
                  <a:srgbClr val="ff8200"/>
                </a:solidFill>
                <a:uFill>
                  <a:solidFill>
                    <a:srgbClr val="ffffff"/>
                  </a:solidFill>
                </a:uFill>
                <a:latin typeface="Century Gothic"/>
                <a:ea typeface="DejaVu Sans"/>
              </a:rPr>
              <a:t> </a:t>
            </a:r>
            <a:r>
              <a:rPr b="0" lang="es-ES" sz="800" spc="-1" strike="noStrike">
                <a:solidFill>
                  <a:srgbClr val="7c7c7c"/>
                </a:solidFill>
                <a:uFill>
                  <a:solidFill>
                    <a:srgbClr val="ffffff"/>
                  </a:solidFill>
                </a:uFill>
                <a:latin typeface="Century Gothic"/>
                <a:ea typeface="DejaVu Sans"/>
              </a:rPr>
              <a:t>D. Luis Vicente Martí (Fiestas)</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a:t>
            </a:r>
            <a:r>
              <a:rPr b="0" lang="es-ES" sz="800" spc="-1" strike="noStrike">
                <a:solidFill>
                  <a:srgbClr val="7c7c7c"/>
                </a:solidFill>
                <a:uFill>
                  <a:solidFill>
                    <a:srgbClr val="ffffff"/>
                  </a:solidFill>
                </a:uFill>
                <a:latin typeface="Century Gothic"/>
                <a:ea typeface="DejaVu Sans"/>
              </a:rPr>
              <a:t> Dña. Nuria Guillem (Educación)</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Dña. Cristina Miró (AEFJ)</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Pedro Prieto (Presidente IBIAE)</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Ricardo Moltó ( Sector plástico – IBIAE)</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Nicolás Martínez Ruiz (GM Ciudadanos)</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Dña. Estefanía López Atienzar (Directora IES Fray Ignacio Barrachina) </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a:t>
            </a:r>
            <a:r>
              <a:rPr b="0" lang="es-ES" sz="800" spc="-1" strike="noStrike">
                <a:solidFill>
                  <a:srgbClr val="7c7c7c"/>
                </a:solidFill>
                <a:uFill>
                  <a:solidFill>
                    <a:srgbClr val="ffffff"/>
                  </a:solidFill>
                </a:uFill>
                <a:latin typeface="Century Gothic"/>
                <a:ea typeface="DejaVu Sans"/>
              </a:rPr>
              <a:t> D. Delfino Arnedo Valero (IES Derramador)</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Jose Maria Litarte (Museo Arcade)</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Rafael Garrido (Centro Información Juvenil)</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Óscar Morales (Unión Deportiva Rayo de Ibi)</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Ricardi Moltó (Hostelero en Ibi)</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a:t>
            </a:r>
            <a:r>
              <a:rPr b="0" lang="es-ES" sz="800" spc="-1" strike="noStrike">
                <a:solidFill>
                  <a:srgbClr val="7c7c7c"/>
                </a:solidFill>
                <a:uFill>
                  <a:solidFill>
                    <a:srgbClr val="ffffff"/>
                  </a:solidFill>
                </a:uFill>
                <a:latin typeface="Century Gothic"/>
                <a:ea typeface="DejaVu Sans"/>
              </a:rPr>
              <a:t> Dña.</a:t>
            </a:r>
            <a:r>
              <a:rPr b="1" lang="es-ES" sz="800" spc="-1" strike="noStrike">
                <a:solidFill>
                  <a:srgbClr val="ff8200"/>
                </a:solidFill>
                <a:uFill>
                  <a:solidFill>
                    <a:srgbClr val="ffffff"/>
                  </a:solidFill>
                </a:uFill>
                <a:latin typeface="Century Gothic"/>
                <a:ea typeface="DejaVu Sans"/>
              </a:rPr>
              <a:t> </a:t>
            </a:r>
            <a:r>
              <a:rPr b="0" lang="es-ES" sz="800" spc="-1" strike="noStrike">
                <a:solidFill>
                  <a:srgbClr val="7c7c7c"/>
                </a:solidFill>
                <a:uFill>
                  <a:solidFill>
                    <a:srgbClr val="ffffff"/>
                  </a:solidFill>
                </a:uFill>
                <a:latin typeface="Century Gothic"/>
                <a:ea typeface="DejaVu Sans"/>
              </a:rPr>
              <a:t>Eva Silvestre (Turismo)</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Dña. Lorena Pastor (Turismo)</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Dña. Raquel Berbegal (AIJU)</a:t>
            </a:r>
            <a:endParaRPr b="0" lang="es-ES" sz="1800" spc="-1" strike="noStrike">
              <a:solidFill>
                <a:srgbClr val="000000"/>
              </a:solidFill>
              <a:uFill>
                <a:solidFill>
                  <a:srgbClr val="ffffff"/>
                </a:solidFill>
              </a:uFill>
              <a:latin typeface="Arial"/>
            </a:endParaRPr>
          </a:p>
          <a:p>
            <a:pPr marL="457200">
              <a:lnSpc>
                <a:spcPct val="100000"/>
              </a:lnSpc>
            </a:pPr>
            <a:endParaRPr b="0" lang="es-ES" sz="1800" spc="-1" strike="noStrike">
              <a:solidFill>
                <a:srgbClr val="000000"/>
              </a:solidFill>
              <a:uFill>
                <a:solidFill>
                  <a:srgbClr val="ffffff"/>
                </a:solidFill>
              </a:uFill>
              <a:latin typeface="Arial"/>
            </a:endParaRPr>
          </a:p>
          <a:p>
            <a:pPr marL="457200">
              <a:lnSpc>
                <a:spcPct val="100000"/>
              </a:lnSpc>
            </a:pPr>
            <a:r>
              <a:rPr b="1" lang="es-ES" sz="800" spc="-1" strike="noStrike">
                <a:solidFill>
                  <a:srgbClr val="ff8200"/>
                </a:solidFill>
                <a:uFill>
                  <a:solidFill>
                    <a:srgbClr val="ffffff"/>
                  </a:solidFill>
                </a:uFill>
                <a:latin typeface="Century Gothic"/>
                <a:ea typeface="DejaVu Sans"/>
              </a:rPr>
              <a:t>&gt;&gt; </a:t>
            </a:r>
            <a:r>
              <a:rPr b="0" lang="es-ES" sz="800" spc="-1" strike="noStrike">
                <a:solidFill>
                  <a:srgbClr val="7c7c7c"/>
                </a:solidFill>
                <a:uFill>
                  <a:solidFill>
                    <a:srgbClr val="ffffff"/>
                  </a:solidFill>
                </a:uFill>
                <a:latin typeface="Century Gothic"/>
                <a:ea typeface="DejaVu Sans"/>
              </a:rPr>
              <a:t>D. Pablo Valero (Cruz Roja)</a:t>
            </a:r>
            <a:endParaRPr b="0" lang="es-ES" sz="1800" spc="-1" strike="noStrike">
              <a:solidFill>
                <a:srgbClr val="000000"/>
              </a:solidFill>
              <a:uFill>
                <a:solidFill>
                  <a:srgbClr val="ffffff"/>
                </a:solidFill>
              </a:uFill>
              <a:latin typeface="Arial"/>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4429624B-0101-48B1-913D-7226E7F36FFC}" type="slidenum">
              <a:rPr b="1" lang="es-ES" sz="900" spc="-1" strike="noStrike">
                <a:solidFill>
                  <a:srgbClr val="ffffff"/>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222" name="CustomShape 2"/>
          <p:cNvSpPr/>
          <p:nvPr/>
        </p:nvSpPr>
        <p:spPr>
          <a:xfrm>
            <a:off x="169560" y="738360"/>
            <a:ext cx="2136240" cy="25740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ff8200"/>
                </a:solidFill>
                <a:uFill>
                  <a:solidFill>
                    <a:srgbClr val="ffffff"/>
                  </a:solidFill>
                </a:uFill>
                <a:latin typeface="Century Gothic"/>
                <a:ea typeface="DejaVu Sans"/>
              </a:rPr>
              <a:t>&gt;&gt; </a:t>
            </a:r>
            <a:r>
              <a:rPr b="1" lang="es-ES" sz="1100" spc="-1" strike="noStrike">
                <a:solidFill>
                  <a:srgbClr val="5f5f5f"/>
                </a:solidFill>
                <a:uFill>
                  <a:solidFill>
                    <a:srgbClr val="ffffff"/>
                  </a:solidFill>
                </a:uFill>
                <a:latin typeface="Century Gothic"/>
                <a:ea typeface="DejaVu Sans"/>
              </a:rPr>
              <a:t>INDUSTRIA</a:t>
            </a:r>
            <a:endParaRPr b="0" lang="es-ES" sz="1800" spc="-1" strike="noStrike">
              <a:solidFill>
                <a:srgbClr val="000000"/>
              </a:solidFill>
              <a:uFill>
                <a:solidFill>
                  <a:srgbClr val="ffffff"/>
                </a:solidFill>
              </a:uFill>
              <a:latin typeface="Arial"/>
            </a:endParaRPr>
          </a:p>
        </p:txBody>
      </p:sp>
      <p:sp>
        <p:nvSpPr>
          <p:cNvPr id="223" name="CustomShape 3"/>
          <p:cNvSpPr/>
          <p:nvPr/>
        </p:nvSpPr>
        <p:spPr>
          <a:xfrm>
            <a:off x="368280" y="2573280"/>
            <a:ext cx="2376720" cy="364320"/>
          </a:xfrm>
          <a:prstGeom prst="rect">
            <a:avLst/>
          </a:prstGeom>
          <a:noFill/>
          <a:ln>
            <a:noFill/>
          </a:ln>
        </p:spPr>
        <p:style>
          <a:lnRef idx="0"/>
          <a:fillRef idx="0"/>
          <a:effectRef idx="0"/>
          <a:fontRef idx="minor"/>
        </p:style>
        <p:txBody>
          <a:bodyPr lIns="90000" rIns="90000" tIns="45000" bIns="45000"/>
          <a:p>
            <a:pPr algn="ctr">
              <a:lnSpc>
                <a:spcPct val="100000"/>
              </a:lnSpc>
            </a:pPr>
            <a:r>
              <a:rPr b="1" lang="es-ES" sz="900" spc="-1" strike="noStrike">
                <a:solidFill>
                  <a:srgbClr val="133962"/>
                </a:solidFill>
                <a:uFill>
                  <a:solidFill>
                    <a:srgbClr val="ffffff"/>
                  </a:solidFill>
                </a:uFill>
                <a:latin typeface="Century Gothic"/>
                <a:ea typeface="DejaVu Sans"/>
              </a:rPr>
              <a:t>Trabajadores afiliados a la S.S. según sector de actividad Año 2021 3T </a:t>
            </a:r>
            <a:endParaRPr b="0" lang="es-ES" sz="1800" spc="-1" strike="noStrike">
              <a:solidFill>
                <a:srgbClr val="000000"/>
              </a:solidFill>
              <a:uFill>
                <a:solidFill>
                  <a:srgbClr val="ffffff"/>
                </a:solidFill>
              </a:uFill>
              <a:latin typeface="Arial"/>
            </a:endParaRPr>
          </a:p>
        </p:txBody>
      </p:sp>
      <p:graphicFrame>
        <p:nvGraphicFramePr>
          <p:cNvPr id="224" name="Gráfico 7"/>
          <p:cNvGraphicFramePr/>
          <p:nvPr/>
        </p:nvGraphicFramePr>
        <p:xfrm>
          <a:off x="170280" y="3006000"/>
          <a:ext cx="2773080" cy="196056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25" name="Gráfico 8"/>
          <p:cNvGraphicFramePr/>
          <p:nvPr/>
        </p:nvGraphicFramePr>
        <p:xfrm>
          <a:off x="3082680" y="3082680"/>
          <a:ext cx="3347640" cy="1883880"/>
        </p:xfrm>
        <a:graphic>
          <a:graphicData uri="http://schemas.openxmlformats.org/drawingml/2006/chart">
            <c:chart xmlns:c="http://schemas.openxmlformats.org/drawingml/2006/chart" xmlns:r="http://schemas.openxmlformats.org/officeDocument/2006/relationships" r:id="rId2"/>
          </a:graphicData>
        </a:graphic>
      </p:graphicFrame>
      <p:sp>
        <p:nvSpPr>
          <p:cNvPr id="226" name="CustomShape 4"/>
          <p:cNvSpPr/>
          <p:nvPr/>
        </p:nvSpPr>
        <p:spPr>
          <a:xfrm>
            <a:off x="3245400" y="2573280"/>
            <a:ext cx="3023280" cy="4024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900" spc="-1" strike="noStrike">
                <a:solidFill>
                  <a:srgbClr val="133962"/>
                </a:solidFill>
                <a:uFill>
                  <a:solidFill>
                    <a:srgbClr val="ffffff"/>
                  </a:solidFill>
                </a:uFill>
                <a:latin typeface="Century Gothic"/>
                <a:ea typeface="DejaVu Sans"/>
              </a:rPr>
              <a:t>Contratación registrada en la Industria</a:t>
            </a:r>
            <a:endParaRPr b="0" lang="es-ES" sz="1800" spc="-1" strike="noStrike">
              <a:solidFill>
                <a:srgbClr val="000000"/>
              </a:solidFill>
              <a:uFill>
                <a:solidFill>
                  <a:srgbClr val="ffffff"/>
                </a:solidFill>
              </a:uFill>
              <a:latin typeface="Arial"/>
            </a:endParaRPr>
          </a:p>
          <a:p>
            <a:pPr algn="ctr">
              <a:lnSpc>
                <a:spcPct val="100000"/>
              </a:lnSpc>
            </a:pPr>
            <a:r>
              <a:rPr b="1" lang="es-ES" sz="900" spc="-1" strike="noStrike">
                <a:solidFill>
                  <a:srgbClr val="133962"/>
                </a:solidFill>
                <a:uFill>
                  <a:solidFill>
                    <a:srgbClr val="ffffff"/>
                  </a:solidFill>
                </a:uFill>
                <a:latin typeface="Century Gothic"/>
                <a:ea typeface="DejaVu Sans"/>
              </a:rPr>
              <a:t>Año 2021 3T</a:t>
            </a:r>
            <a:endParaRPr b="0" lang="es-ES" sz="1800" spc="-1" strike="noStrike">
              <a:solidFill>
                <a:srgbClr val="000000"/>
              </a:solidFill>
              <a:uFill>
                <a:solidFill>
                  <a:srgbClr val="ffffff"/>
                </a:solidFill>
              </a:uFill>
              <a:latin typeface="Arial"/>
            </a:endParaRPr>
          </a:p>
        </p:txBody>
      </p:sp>
      <p:sp>
        <p:nvSpPr>
          <p:cNvPr id="227" name="CustomShape 5"/>
          <p:cNvSpPr/>
          <p:nvPr/>
        </p:nvSpPr>
        <p:spPr>
          <a:xfrm>
            <a:off x="391680" y="1050840"/>
            <a:ext cx="6125760" cy="128880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La población activa en la industria es más del doble de la provincial, siendo un municipio industrial frente a la provincia que tiene una clara vocación de servicios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En Ibi están presentes industrias que completan toda la fase de producción del producto, desde el diseño hasta la logística necesaria para la entrega del pedido, pasando por la fabricación de la matricería y molde, inyección, recubrimientos superficiales, montaje y embalaje.</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Estas industrias trabajan para sectores como el aeroespacial, alimentación, química, reciclaje, maquinaria, automoción, cosmética, juguetes, construcción, medio ambiente, artes gráficas, restauración, instrumentos médicos, metalurgia, muebles, papel, sanidad, siderurgia, entre otros. </a:t>
            </a:r>
            <a:endParaRPr b="0" lang="es-ES" sz="1800" spc="-1" strike="noStrike">
              <a:solidFill>
                <a:srgbClr val="000000"/>
              </a:solidFill>
              <a:uFill>
                <a:solidFill>
                  <a:srgbClr val="ffffff"/>
                </a:solidFill>
              </a:uFill>
              <a:latin typeface="Arial"/>
            </a:endParaRPr>
          </a:p>
        </p:txBody>
      </p:sp>
      <p:sp>
        <p:nvSpPr>
          <p:cNvPr id="228" name="CustomShape 6"/>
          <p:cNvSpPr/>
          <p:nvPr/>
        </p:nvSpPr>
        <p:spPr>
          <a:xfrm>
            <a:off x="6797880" y="68292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10%</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Industria Juguetera</a:t>
            </a:r>
            <a:endParaRPr b="0" lang="es-ES" sz="1800" spc="-1" strike="noStrike">
              <a:solidFill>
                <a:srgbClr val="000000"/>
              </a:solidFill>
              <a:uFill>
                <a:solidFill>
                  <a:srgbClr val="ffffff"/>
                </a:solidFill>
              </a:uFill>
              <a:latin typeface="Arial"/>
            </a:endParaRPr>
          </a:p>
        </p:txBody>
      </p:sp>
      <p:sp>
        <p:nvSpPr>
          <p:cNvPr id="229" name="Line 7"/>
          <p:cNvSpPr/>
          <p:nvPr/>
        </p:nvSpPr>
        <p:spPr>
          <a:xfrm>
            <a:off x="7590960" y="143748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30" name="CustomShape 8"/>
          <p:cNvSpPr/>
          <p:nvPr/>
        </p:nvSpPr>
        <p:spPr>
          <a:xfrm>
            <a:off x="6819480" y="1935000"/>
            <a:ext cx="2231640" cy="897120"/>
          </a:xfrm>
          <a:prstGeom prst="rect">
            <a:avLst/>
          </a:prstGeom>
          <a:noFill/>
          <a:ln>
            <a:noFill/>
          </a:ln>
        </p:spPr>
        <p:style>
          <a:lnRef idx="0"/>
          <a:fillRef idx="0"/>
          <a:effectRef idx="0"/>
          <a:fontRef idx="minor"/>
        </p:style>
        <p:txBody>
          <a:bodyPr lIns="90000" rIns="90000" tIns="45000" bIns="45000"/>
          <a:p>
            <a:pPr algn="ctr">
              <a:lnSpc>
                <a:spcPct val="100000"/>
              </a:lnSpc>
            </a:pPr>
            <a:r>
              <a:rPr b="1" lang="es-ES" sz="1200" spc="-1" strike="noStrike">
                <a:solidFill>
                  <a:srgbClr val="ffffff"/>
                </a:solidFill>
                <a:uFill>
                  <a:solidFill>
                    <a:srgbClr val="ffffff"/>
                  </a:solidFill>
                </a:uFill>
                <a:latin typeface="Century Gothic"/>
                <a:ea typeface="DejaVu Sans"/>
              </a:rPr>
              <a:t>Presencia en más de</a:t>
            </a:r>
            <a:endParaRPr b="0" lang="es-ES" sz="1800" spc="-1" strike="noStrike">
              <a:solidFill>
                <a:srgbClr val="000000"/>
              </a:solidFill>
              <a:uFill>
                <a:solidFill>
                  <a:srgbClr val="ffffff"/>
                </a:solidFill>
              </a:uFill>
              <a:latin typeface="Arial"/>
            </a:endParaRPr>
          </a:p>
          <a:p>
            <a:pPr algn="ctr">
              <a:lnSpc>
                <a:spcPct val="100000"/>
              </a:lnSpc>
            </a:pPr>
            <a:r>
              <a:rPr b="1" lang="es-ES" sz="2400" spc="-1" strike="noStrike">
                <a:solidFill>
                  <a:srgbClr val="ffffff"/>
                </a:solidFill>
                <a:uFill>
                  <a:solidFill>
                    <a:srgbClr val="ffffff"/>
                  </a:solidFill>
                </a:uFill>
                <a:latin typeface="Century Gothic"/>
                <a:ea typeface="DejaVu Sans"/>
              </a:rPr>
              <a:t>100</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Países</a:t>
            </a:r>
            <a:endParaRPr b="0" lang="es-ES" sz="1800" spc="-1" strike="noStrike">
              <a:solidFill>
                <a:srgbClr val="000000"/>
              </a:solidFill>
              <a:uFill>
                <a:solidFill>
                  <a:srgbClr val="ffffff"/>
                </a:solidFill>
              </a:uFill>
              <a:latin typeface="Arial"/>
            </a:endParaRPr>
          </a:p>
        </p:txBody>
      </p:sp>
      <p:sp>
        <p:nvSpPr>
          <p:cNvPr id="231" name="Line 9"/>
          <p:cNvSpPr/>
          <p:nvPr/>
        </p:nvSpPr>
        <p:spPr>
          <a:xfrm>
            <a:off x="7612920" y="2872440"/>
            <a:ext cx="69912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32" name="CustomShape 10"/>
          <p:cNvSpPr/>
          <p:nvPr/>
        </p:nvSpPr>
        <p:spPr>
          <a:xfrm>
            <a:off x="6797880" y="336996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22</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Naves nido Industriales</a:t>
            </a:r>
            <a:endParaRPr b="0" lang="es-ES" sz="1800" spc="-1" strike="noStrike">
              <a:solidFill>
                <a:srgbClr val="000000"/>
              </a:solidFill>
              <a:uFill>
                <a:solidFill>
                  <a:srgbClr val="ffffff"/>
                </a:solidFill>
              </a:uFill>
              <a:latin typeface="Arial"/>
            </a:endParaRPr>
          </a:p>
        </p:txBody>
      </p:sp>
      <p:sp>
        <p:nvSpPr>
          <p:cNvPr id="233" name="Line 11"/>
          <p:cNvSpPr/>
          <p:nvPr/>
        </p:nvSpPr>
        <p:spPr>
          <a:xfrm>
            <a:off x="7590960" y="412452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34" name="Line 12"/>
          <p:cNvSpPr/>
          <p:nvPr/>
        </p:nvSpPr>
        <p:spPr>
          <a:xfrm>
            <a:off x="391680" y="2467080"/>
            <a:ext cx="5913360" cy="360"/>
          </a:xfrm>
          <a:prstGeom prst="line">
            <a:avLst/>
          </a:prstGeom>
          <a:ln>
            <a:solidFill>
              <a:srgbClr val="e6e6e6"/>
            </a:solidFill>
          </a:ln>
        </p:spPr>
        <p:style>
          <a:lnRef idx="1">
            <a:schemeClr val="accent1"/>
          </a:lnRef>
          <a:fillRef idx="0">
            <a:schemeClr val="accent1"/>
          </a:fillRef>
          <a:effectRef idx="0">
            <a:schemeClr val="accent1"/>
          </a:effectRef>
          <a:fontRef idx="minor"/>
        </p:style>
      </p:sp>
      <p:sp>
        <p:nvSpPr>
          <p:cNvPr id="235" name="CustomShape 13"/>
          <p:cNvSpPr/>
          <p:nvPr/>
        </p:nvSpPr>
        <p:spPr>
          <a:xfrm>
            <a:off x="3092400" y="4882680"/>
            <a:ext cx="3726720" cy="23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i="1" lang="es-ES" sz="600" spc="-1" strike="noStrike">
                <a:solidFill>
                  <a:srgbClr val="a5a5a5"/>
                </a:solidFill>
                <a:uFill>
                  <a:solidFill>
                    <a:srgbClr val="ffffff"/>
                  </a:solidFill>
                </a:uFill>
                <a:latin typeface="Calibri"/>
                <a:ea typeface="DejaVu Sans"/>
              </a:rPr>
              <a:t>Fuente: Portal Información Argos, elaboración propia</a:t>
            </a:r>
            <a:endParaRPr b="0" lang="es-ES" sz="1800" spc="-1" strike="noStrike">
              <a:solidFill>
                <a:srgbClr val="000000"/>
              </a:solidFill>
              <a:uFill>
                <a:solidFill>
                  <a:srgbClr val="ffffff"/>
                </a:solidFill>
              </a:uFill>
              <a:latin typeface="Arial"/>
            </a:endParaRPr>
          </a:p>
        </p:txBody>
      </p:sp>
      <p:sp>
        <p:nvSpPr>
          <p:cNvPr id="236" name="CustomShape 14"/>
          <p:cNvSpPr/>
          <p:nvPr/>
        </p:nvSpPr>
        <p:spPr>
          <a:xfrm>
            <a:off x="259920" y="4882680"/>
            <a:ext cx="2433600" cy="23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i="1" lang="es-ES" sz="600" spc="-1" strike="noStrike">
                <a:solidFill>
                  <a:srgbClr val="a5a5a5"/>
                </a:solidFill>
                <a:uFill>
                  <a:solidFill>
                    <a:srgbClr val="ffffff"/>
                  </a:solidFill>
                </a:uFill>
                <a:latin typeface="Calibri"/>
                <a:ea typeface="DejaVu Sans"/>
              </a:rPr>
              <a:t>Fuente: Portal Información Argos, elaboración propia</a:t>
            </a:r>
            <a:endParaRPr b="0" lang="es-ES" sz="1800" spc="-1" strike="noStrike">
              <a:solidFill>
                <a:srgbClr val="000000"/>
              </a:solidFill>
              <a:uFill>
                <a:solidFill>
                  <a:srgbClr val="ffffff"/>
                </a:solidFill>
              </a:uFill>
              <a:latin typeface="Arial"/>
            </a:endParaRPr>
          </a:p>
        </p:txBody>
      </p:sp>
      <p:sp>
        <p:nvSpPr>
          <p:cNvPr id="237" name="CustomShape 15"/>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296"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ANÁLISIS DE SITUACIÓN</a:t>
            </a:r>
            <a:endParaRPr b="0" lang="es-ES" sz="1800" spc="-1" strike="noStrike">
              <a:solidFill>
                <a:srgbClr val="000000"/>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42788F37-63C5-499B-9C18-E7DBB7C034F7}" type="slidenum">
              <a:rPr b="1" lang="es-ES" sz="900" spc="-1" strike="noStrike">
                <a:solidFill>
                  <a:srgbClr val="ffffff"/>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239" name="CustomShape 2"/>
          <p:cNvSpPr/>
          <p:nvPr/>
        </p:nvSpPr>
        <p:spPr>
          <a:xfrm>
            <a:off x="169560" y="738360"/>
            <a:ext cx="2136240" cy="25740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ff8200"/>
                </a:solidFill>
                <a:uFill>
                  <a:solidFill>
                    <a:srgbClr val="ffffff"/>
                  </a:solidFill>
                </a:uFill>
                <a:latin typeface="Century Gothic"/>
                <a:ea typeface="DejaVu Sans"/>
              </a:rPr>
              <a:t>&gt;&gt; </a:t>
            </a:r>
            <a:r>
              <a:rPr b="1" lang="es-ES" sz="1100" spc="-1" strike="noStrike">
                <a:solidFill>
                  <a:srgbClr val="5f5f5f"/>
                </a:solidFill>
                <a:uFill>
                  <a:solidFill>
                    <a:srgbClr val="ffffff"/>
                  </a:solidFill>
                </a:uFill>
                <a:latin typeface="Century Gothic"/>
                <a:ea typeface="DejaVu Sans"/>
              </a:rPr>
              <a:t>COMERCIO</a:t>
            </a:r>
            <a:endParaRPr b="0" lang="es-ES" sz="1800" spc="-1" strike="noStrike">
              <a:solidFill>
                <a:srgbClr val="000000"/>
              </a:solidFill>
              <a:uFill>
                <a:solidFill>
                  <a:srgbClr val="ffffff"/>
                </a:solidFill>
              </a:uFill>
              <a:latin typeface="Arial"/>
            </a:endParaRPr>
          </a:p>
        </p:txBody>
      </p:sp>
      <p:sp>
        <p:nvSpPr>
          <p:cNvPr id="240" name="CustomShape 3"/>
          <p:cNvSpPr/>
          <p:nvPr/>
        </p:nvSpPr>
        <p:spPr>
          <a:xfrm>
            <a:off x="391680" y="1050840"/>
            <a:ext cx="6125760" cy="128880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En IBI la media de población dedicada a esta actividad es inferior a la media provincial, pero el número de establecimientos existentes es elevado.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Predominio de comercios minoristas, ubicados principalmente en el centro del municipio, normalmente comercios familiares que se han visto afectados por la mejora de las comunicaciones, desplazando su demanda a Alicante. </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El Mercado Central de Abastos está ubicado en un edificio  nuevo y dotado de todas las infraestructuras necesarias para prestar un servicio óptimo a los clientes. Consiguió en el 2018 la calificación del nivel plata como Mercado Excelente de la Comunidad Valenciana.</a:t>
            </a:r>
            <a:endParaRPr b="0" lang="es-ES" sz="1800" spc="-1" strike="noStrike">
              <a:solidFill>
                <a:srgbClr val="000000"/>
              </a:solidFill>
              <a:uFill>
                <a:solidFill>
                  <a:srgbClr val="ffffff"/>
                </a:solidFill>
              </a:uFill>
              <a:latin typeface="Arial"/>
            </a:endParaRPr>
          </a:p>
        </p:txBody>
      </p:sp>
      <p:sp>
        <p:nvSpPr>
          <p:cNvPr id="241" name="CustomShape 4"/>
          <p:cNvSpPr/>
          <p:nvPr/>
        </p:nvSpPr>
        <p:spPr>
          <a:xfrm>
            <a:off x="6806520" y="1240200"/>
            <a:ext cx="2231640" cy="8589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326</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Establecimientos comerciales</a:t>
            </a:r>
            <a:endParaRPr b="0" lang="es-ES" sz="1800" spc="-1" strike="noStrike">
              <a:solidFill>
                <a:srgbClr val="000000"/>
              </a:solidFill>
              <a:uFill>
                <a:solidFill>
                  <a:srgbClr val="ffffff"/>
                </a:solidFill>
              </a:uFill>
              <a:latin typeface="Arial"/>
            </a:endParaRPr>
          </a:p>
        </p:txBody>
      </p:sp>
      <p:sp>
        <p:nvSpPr>
          <p:cNvPr id="242" name="Line 5"/>
          <p:cNvSpPr/>
          <p:nvPr/>
        </p:nvSpPr>
        <p:spPr>
          <a:xfrm>
            <a:off x="7599600" y="212544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43" name="CustomShape 6"/>
          <p:cNvSpPr/>
          <p:nvPr/>
        </p:nvSpPr>
        <p:spPr>
          <a:xfrm>
            <a:off x="6806520" y="2838240"/>
            <a:ext cx="2231640" cy="8589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2</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Páginas Web del comercio local ibense</a:t>
            </a:r>
            <a:endParaRPr b="0" lang="es-ES" sz="1800" spc="-1" strike="noStrike">
              <a:solidFill>
                <a:srgbClr val="000000"/>
              </a:solidFill>
              <a:uFill>
                <a:solidFill>
                  <a:srgbClr val="ffffff"/>
                </a:solidFill>
              </a:uFill>
              <a:latin typeface="Arial"/>
            </a:endParaRPr>
          </a:p>
        </p:txBody>
      </p:sp>
      <p:sp>
        <p:nvSpPr>
          <p:cNvPr id="244" name="Line 7"/>
          <p:cNvSpPr/>
          <p:nvPr/>
        </p:nvSpPr>
        <p:spPr>
          <a:xfrm>
            <a:off x="7599600" y="377568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45" name="Line 8"/>
          <p:cNvSpPr/>
          <p:nvPr/>
        </p:nvSpPr>
        <p:spPr>
          <a:xfrm>
            <a:off x="391680" y="2467080"/>
            <a:ext cx="5913360" cy="360"/>
          </a:xfrm>
          <a:prstGeom prst="line">
            <a:avLst/>
          </a:prstGeom>
          <a:ln>
            <a:solidFill>
              <a:srgbClr val="e6e6e6"/>
            </a:solidFill>
          </a:ln>
        </p:spPr>
        <p:style>
          <a:lnRef idx="1">
            <a:schemeClr val="accent1"/>
          </a:lnRef>
          <a:fillRef idx="0">
            <a:schemeClr val="accent1"/>
          </a:fillRef>
          <a:effectRef idx="0">
            <a:schemeClr val="accent1"/>
          </a:effectRef>
          <a:fontRef idx="minor"/>
        </p:style>
      </p:sp>
      <p:sp>
        <p:nvSpPr>
          <p:cNvPr id="246" name="CustomShape 9"/>
          <p:cNvSpPr/>
          <p:nvPr/>
        </p:nvSpPr>
        <p:spPr>
          <a:xfrm>
            <a:off x="1527840" y="2636280"/>
            <a:ext cx="3079440" cy="4024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900" spc="-1" strike="noStrike">
                <a:solidFill>
                  <a:srgbClr val="133962"/>
                </a:solidFill>
                <a:uFill>
                  <a:solidFill>
                    <a:srgbClr val="ffffff"/>
                  </a:solidFill>
                </a:uFill>
                <a:latin typeface="Century Gothic"/>
                <a:ea typeface="DejaVu Sans"/>
              </a:rPr>
              <a:t>Distribución Empresas Sector Servicios</a:t>
            </a:r>
            <a:endParaRPr b="0" lang="es-ES" sz="1800" spc="-1" strike="noStrike">
              <a:solidFill>
                <a:srgbClr val="000000"/>
              </a:solidFill>
              <a:uFill>
                <a:solidFill>
                  <a:srgbClr val="ffffff"/>
                </a:solidFill>
              </a:uFill>
              <a:latin typeface="Arial"/>
            </a:endParaRPr>
          </a:p>
          <a:p>
            <a:pPr algn="ctr">
              <a:lnSpc>
                <a:spcPct val="100000"/>
              </a:lnSpc>
            </a:pPr>
            <a:r>
              <a:rPr b="1" lang="es-ES" sz="900" spc="-1" strike="noStrike">
                <a:solidFill>
                  <a:srgbClr val="133962"/>
                </a:solidFill>
                <a:uFill>
                  <a:solidFill>
                    <a:srgbClr val="ffffff"/>
                  </a:solidFill>
                </a:uFill>
                <a:latin typeface="Century Gothic"/>
                <a:ea typeface="DejaVu Sans"/>
              </a:rPr>
              <a:t>Año 2020</a:t>
            </a:r>
            <a:endParaRPr b="0" lang="es-ES" sz="1800" spc="-1" strike="noStrike">
              <a:solidFill>
                <a:srgbClr val="000000"/>
              </a:solidFill>
              <a:uFill>
                <a:solidFill>
                  <a:srgbClr val="ffffff"/>
                </a:solidFill>
              </a:uFill>
              <a:latin typeface="Arial"/>
            </a:endParaRPr>
          </a:p>
        </p:txBody>
      </p:sp>
      <p:graphicFrame>
        <p:nvGraphicFramePr>
          <p:cNvPr id="247" name="Gráfico 21"/>
          <p:cNvGraphicFramePr/>
          <p:nvPr/>
        </p:nvGraphicFramePr>
        <p:xfrm>
          <a:off x="283680" y="3019320"/>
          <a:ext cx="5567760" cy="2123640"/>
        </p:xfrm>
        <a:graphic>
          <a:graphicData uri="http://schemas.openxmlformats.org/drawingml/2006/chart">
            <c:chart xmlns:c="http://schemas.openxmlformats.org/drawingml/2006/chart" xmlns:r="http://schemas.openxmlformats.org/officeDocument/2006/relationships" r:id="rId1"/>
          </a:graphicData>
        </a:graphic>
      </p:graphicFrame>
      <p:sp>
        <p:nvSpPr>
          <p:cNvPr id="248" name="CustomShape 10"/>
          <p:cNvSpPr/>
          <p:nvPr/>
        </p:nvSpPr>
        <p:spPr>
          <a:xfrm>
            <a:off x="192600" y="4882680"/>
            <a:ext cx="3726720" cy="23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i="1" lang="es-ES" sz="600" spc="-1" strike="noStrike">
                <a:solidFill>
                  <a:srgbClr val="a5a5a5"/>
                </a:solidFill>
                <a:uFill>
                  <a:solidFill>
                    <a:srgbClr val="ffffff"/>
                  </a:solidFill>
                </a:uFill>
                <a:latin typeface="Calibri"/>
                <a:ea typeface="DejaVu Sans"/>
              </a:rPr>
              <a:t>Fuente: Portal Información Argos, elaboración propia</a:t>
            </a:r>
            <a:endParaRPr b="0" lang="es-ES" sz="1800" spc="-1" strike="noStrike">
              <a:solidFill>
                <a:srgbClr val="000000"/>
              </a:solidFill>
              <a:uFill>
                <a:solidFill>
                  <a:srgbClr val="ffffff"/>
                </a:solidFill>
              </a:uFill>
              <a:latin typeface="Arial"/>
            </a:endParaRPr>
          </a:p>
        </p:txBody>
      </p:sp>
      <p:sp>
        <p:nvSpPr>
          <p:cNvPr id="249" name="CustomShape 11"/>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296"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ANÁLISIS DE SITUACIÓN</a:t>
            </a:r>
            <a:endParaRPr b="0" lang="es-ES" sz="1800" spc="-1" strike="noStrike">
              <a:solidFill>
                <a:srgbClr val="000000"/>
              </a:solidFill>
              <a:uFill>
                <a:solidFill>
                  <a:srgbClr val="ffffff"/>
                </a:solidFill>
              </a:uFill>
              <a:latin typeface="Arial"/>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C20F6F3A-6407-4B4A-8C09-B2407EEFE2FD}" type="slidenum">
              <a:rPr b="1" lang="es-ES" sz="900" spc="-1" strike="noStrike">
                <a:solidFill>
                  <a:srgbClr val="ffffff"/>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251" name="CustomShape 2"/>
          <p:cNvSpPr/>
          <p:nvPr/>
        </p:nvSpPr>
        <p:spPr>
          <a:xfrm>
            <a:off x="169560" y="738360"/>
            <a:ext cx="2136240" cy="25740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ff8200"/>
                </a:solidFill>
                <a:uFill>
                  <a:solidFill>
                    <a:srgbClr val="ffffff"/>
                  </a:solidFill>
                </a:uFill>
                <a:latin typeface="Century Gothic"/>
                <a:ea typeface="DejaVu Sans"/>
              </a:rPr>
              <a:t>&gt;&gt; </a:t>
            </a:r>
            <a:r>
              <a:rPr b="1" lang="es-ES" sz="1100" spc="-1" strike="noStrike">
                <a:solidFill>
                  <a:srgbClr val="5f5f5f"/>
                </a:solidFill>
                <a:uFill>
                  <a:solidFill>
                    <a:srgbClr val="ffffff"/>
                  </a:solidFill>
                </a:uFill>
                <a:latin typeface="Century Gothic"/>
                <a:ea typeface="DejaVu Sans"/>
              </a:rPr>
              <a:t>TURISMO</a:t>
            </a:r>
            <a:endParaRPr b="0" lang="es-ES" sz="1800" spc="-1" strike="noStrike">
              <a:solidFill>
                <a:srgbClr val="000000"/>
              </a:solidFill>
              <a:uFill>
                <a:solidFill>
                  <a:srgbClr val="ffffff"/>
                </a:solidFill>
              </a:uFill>
              <a:latin typeface="Arial"/>
            </a:endParaRPr>
          </a:p>
        </p:txBody>
      </p:sp>
      <p:sp>
        <p:nvSpPr>
          <p:cNvPr id="252" name="CustomShape 3"/>
          <p:cNvSpPr/>
          <p:nvPr/>
        </p:nvSpPr>
        <p:spPr>
          <a:xfrm>
            <a:off x="391680" y="1050840"/>
            <a:ext cx="6125760" cy="128880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En el año 2020, marcado por la situación provocada por la Pandemia (confinamiento, restricciones, aforos, etc..), el municipio recibió 855 visitas. </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Recientemente, se ha puesto en marcha desde el Ayuntamiento la página Web y App de turismo. El público puede consultar toda la oferta turística y además, los usuarios podrán visitar en formato de realidad virtual los recursos turísticos ibenses, geolocalizar puntos de interés, crear sus propias rutas e itinerarios, consultar las fichas detalladas, etc..</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También se ha instalado un Tótem Informativo así como una pantalla exterior en la Oficina de Turismo con el objetivo de facilitar la visita a los turistas así como la promocionar la oferta turística. </a:t>
            </a:r>
            <a:endParaRPr b="0" lang="es-ES" sz="1800" spc="-1" strike="noStrike">
              <a:solidFill>
                <a:srgbClr val="000000"/>
              </a:solidFill>
              <a:uFill>
                <a:solidFill>
                  <a:srgbClr val="ffffff"/>
                </a:solidFill>
              </a:uFill>
              <a:latin typeface="Arial"/>
            </a:endParaRPr>
          </a:p>
        </p:txBody>
      </p:sp>
      <p:sp>
        <p:nvSpPr>
          <p:cNvPr id="253" name="CustomShape 4"/>
          <p:cNvSpPr/>
          <p:nvPr/>
        </p:nvSpPr>
        <p:spPr>
          <a:xfrm>
            <a:off x="6797880" y="68292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96,49%</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Visitas nacionales</a:t>
            </a:r>
            <a:endParaRPr b="0" lang="es-ES" sz="1800" spc="-1" strike="noStrike">
              <a:solidFill>
                <a:srgbClr val="000000"/>
              </a:solidFill>
              <a:uFill>
                <a:solidFill>
                  <a:srgbClr val="ffffff"/>
                </a:solidFill>
              </a:uFill>
              <a:latin typeface="Arial"/>
            </a:endParaRPr>
          </a:p>
        </p:txBody>
      </p:sp>
      <p:sp>
        <p:nvSpPr>
          <p:cNvPr id="254" name="Line 5"/>
          <p:cNvSpPr/>
          <p:nvPr/>
        </p:nvSpPr>
        <p:spPr>
          <a:xfrm>
            <a:off x="7590960" y="143748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55" name="CustomShape 6"/>
          <p:cNvSpPr/>
          <p:nvPr/>
        </p:nvSpPr>
        <p:spPr>
          <a:xfrm>
            <a:off x="6819480" y="204264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3,5%</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Visitas internacionales</a:t>
            </a:r>
            <a:endParaRPr b="0" lang="es-ES" sz="1800" spc="-1" strike="noStrike">
              <a:solidFill>
                <a:srgbClr val="000000"/>
              </a:solidFill>
              <a:uFill>
                <a:solidFill>
                  <a:srgbClr val="ffffff"/>
                </a:solidFill>
              </a:uFill>
              <a:latin typeface="Arial"/>
            </a:endParaRPr>
          </a:p>
        </p:txBody>
      </p:sp>
      <p:sp>
        <p:nvSpPr>
          <p:cNvPr id="256" name="Line 7"/>
          <p:cNvSpPr/>
          <p:nvPr/>
        </p:nvSpPr>
        <p:spPr>
          <a:xfrm>
            <a:off x="7612920" y="2764800"/>
            <a:ext cx="69912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57" name="CustomShape 8"/>
          <p:cNvSpPr/>
          <p:nvPr/>
        </p:nvSpPr>
        <p:spPr>
          <a:xfrm>
            <a:off x="6797880" y="336996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119</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Plazas hoteleras</a:t>
            </a:r>
            <a:endParaRPr b="0" lang="es-ES" sz="1800" spc="-1" strike="noStrike">
              <a:solidFill>
                <a:srgbClr val="000000"/>
              </a:solidFill>
              <a:uFill>
                <a:solidFill>
                  <a:srgbClr val="ffffff"/>
                </a:solidFill>
              </a:uFill>
              <a:latin typeface="Arial"/>
            </a:endParaRPr>
          </a:p>
        </p:txBody>
      </p:sp>
      <p:sp>
        <p:nvSpPr>
          <p:cNvPr id="258" name="Line 9"/>
          <p:cNvSpPr/>
          <p:nvPr/>
        </p:nvSpPr>
        <p:spPr>
          <a:xfrm>
            <a:off x="7590960" y="412452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59" name="Line 10"/>
          <p:cNvSpPr/>
          <p:nvPr/>
        </p:nvSpPr>
        <p:spPr>
          <a:xfrm>
            <a:off x="391680" y="2467080"/>
            <a:ext cx="5913360" cy="360"/>
          </a:xfrm>
          <a:prstGeom prst="line">
            <a:avLst/>
          </a:prstGeom>
          <a:ln>
            <a:solidFill>
              <a:srgbClr val="e6e6e6"/>
            </a:solidFill>
          </a:ln>
        </p:spPr>
        <p:style>
          <a:lnRef idx="1">
            <a:schemeClr val="accent1"/>
          </a:lnRef>
          <a:fillRef idx="0">
            <a:schemeClr val="accent1"/>
          </a:fillRef>
          <a:effectRef idx="0">
            <a:schemeClr val="accent1"/>
          </a:effectRef>
          <a:fontRef idx="minor"/>
        </p:style>
      </p:sp>
      <p:sp>
        <p:nvSpPr>
          <p:cNvPr id="260" name="CustomShape 11"/>
          <p:cNvSpPr/>
          <p:nvPr/>
        </p:nvSpPr>
        <p:spPr>
          <a:xfrm>
            <a:off x="1345680" y="2593800"/>
            <a:ext cx="3466080" cy="4024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900" spc="-1" strike="noStrike">
                <a:solidFill>
                  <a:srgbClr val="133962"/>
                </a:solidFill>
                <a:uFill>
                  <a:solidFill>
                    <a:srgbClr val="ffffff"/>
                  </a:solidFill>
                </a:uFill>
                <a:latin typeface="Century Gothic"/>
                <a:ea typeface="DejaVu Sans"/>
              </a:rPr>
              <a:t>Distribución Turismo Según Procedencia</a:t>
            </a:r>
            <a:endParaRPr b="0" lang="es-ES" sz="1800" spc="-1" strike="noStrike">
              <a:solidFill>
                <a:srgbClr val="000000"/>
              </a:solidFill>
              <a:uFill>
                <a:solidFill>
                  <a:srgbClr val="ffffff"/>
                </a:solidFill>
              </a:uFill>
              <a:latin typeface="Arial"/>
            </a:endParaRPr>
          </a:p>
          <a:p>
            <a:pPr algn="ctr">
              <a:lnSpc>
                <a:spcPct val="100000"/>
              </a:lnSpc>
            </a:pPr>
            <a:r>
              <a:rPr b="1" lang="es-ES" sz="900" spc="-1" strike="noStrike">
                <a:solidFill>
                  <a:srgbClr val="133962"/>
                </a:solidFill>
                <a:uFill>
                  <a:solidFill>
                    <a:srgbClr val="ffffff"/>
                  </a:solidFill>
                </a:uFill>
                <a:latin typeface="Century Gothic"/>
                <a:ea typeface="DejaVu Sans"/>
              </a:rPr>
              <a:t>Año 2017 y 2020</a:t>
            </a:r>
            <a:endParaRPr b="0" lang="es-ES" sz="1800" spc="-1" strike="noStrike">
              <a:solidFill>
                <a:srgbClr val="000000"/>
              </a:solidFill>
              <a:uFill>
                <a:solidFill>
                  <a:srgbClr val="ffffff"/>
                </a:solidFill>
              </a:uFill>
              <a:latin typeface="Arial"/>
            </a:endParaRPr>
          </a:p>
        </p:txBody>
      </p:sp>
      <p:graphicFrame>
        <p:nvGraphicFramePr>
          <p:cNvPr id="261" name="Gráfico 21"/>
          <p:cNvGraphicFramePr/>
          <p:nvPr/>
        </p:nvGraphicFramePr>
        <p:xfrm>
          <a:off x="1025280" y="2996280"/>
          <a:ext cx="4127400" cy="2046240"/>
        </p:xfrm>
        <a:graphic>
          <a:graphicData uri="http://schemas.openxmlformats.org/drawingml/2006/chart">
            <c:chart xmlns:c="http://schemas.openxmlformats.org/drawingml/2006/chart" xmlns:r="http://schemas.openxmlformats.org/officeDocument/2006/relationships" r:id="rId1"/>
          </a:graphicData>
        </a:graphic>
      </p:graphicFrame>
      <p:sp>
        <p:nvSpPr>
          <p:cNvPr id="262" name="CustomShape 12"/>
          <p:cNvSpPr/>
          <p:nvPr/>
        </p:nvSpPr>
        <p:spPr>
          <a:xfrm>
            <a:off x="1075320" y="4862880"/>
            <a:ext cx="3726720" cy="23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i="1" lang="es-ES" sz="600" spc="-1" strike="noStrike">
                <a:solidFill>
                  <a:srgbClr val="a5a5a5"/>
                </a:solidFill>
                <a:uFill>
                  <a:solidFill>
                    <a:srgbClr val="ffffff"/>
                  </a:solidFill>
                </a:uFill>
                <a:latin typeface="Calibri"/>
                <a:ea typeface="DejaVu Sans"/>
              </a:rPr>
              <a:t>Fuente: Oficinas turismo 2017, elaboración propia</a:t>
            </a:r>
            <a:endParaRPr b="0" lang="es-ES" sz="1800" spc="-1" strike="noStrike">
              <a:solidFill>
                <a:srgbClr val="000000"/>
              </a:solidFill>
              <a:uFill>
                <a:solidFill>
                  <a:srgbClr val="ffffff"/>
                </a:solidFill>
              </a:uFill>
              <a:latin typeface="Arial"/>
            </a:endParaRPr>
          </a:p>
        </p:txBody>
      </p:sp>
      <p:sp>
        <p:nvSpPr>
          <p:cNvPr id="263" name="CustomShape 13"/>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296"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ANÁLISIS DE SITUACIÓN</a:t>
            </a:r>
            <a:endParaRPr b="0" lang="es-ES" sz="1800" spc="-1" strike="noStrike">
              <a:solidFill>
                <a:srgbClr val="000000"/>
              </a:solidFill>
              <a:uFill>
                <a:solidFill>
                  <a:srgbClr val="ffffff"/>
                </a:solidFill>
              </a:uFill>
              <a:latin typeface="Arial"/>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DD63456B-BFB9-4C9E-87C8-3B1765930C7D}" type="slidenum">
              <a:rPr b="1" lang="es-ES" sz="900" spc="-1" strike="noStrike">
                <a:solidFill>
                  <a:srgbClr val="ffffff"/>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265" name="CustomShape 2"/>
          <p:cNvSpPr/>
          <p:nvPr/>
        </p:nvSpPr>
        <p:spPr>
          <a:xfrm>
            <a:off x="169560" y="738360"/>
            <a:ext cx="2136240" cy="25740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ff8200"/>
                </a:solidFill>
                <a:uFill>
                  <a:solidFill>
                    <a:srgbClr val="ffffff"/>
                  </a:solidFill>
                </a:uFill>
                <a:latin typeface="Century Gothic"/>
                <a:ea typeface="DejaVu Sans"/>
              </a:rPr>
              <a:t>&gt;&gt; </a:t>
            </a:r>
            <a:r>
              <a:rPr b="1" lang="es-ES" sz="1100" spc="-1" strike="noStrike">
                <a:solidFill>
                  <a:srgbClr val="5f5f5f"/>
                </a:solidFill>
                <a:uFill>
                  <a:solidFill>
                    <a:srgbClr val="ffffff"/>
                  </a:solidFill>
                </a:uFill>
                <a:latin typeface="Century Gothic"/>
                <a:ea typeface="DejaVu Sans"/>
              </a:rPr>
              <a:t>DEMOGRAFÍA</a:t>
            </a:r>
            <a:endParaRPr b="0" lang="es-ES" sz="1800" spc="-1" strike="noStrike">
              <a:solidFill>
                <a:srgbClr val="000000"/>
              </a:solidFill>
              <a:uFill>
                <a:solidFill>
                  <a:srgbClr val="ffffff"/>
                </a:solidFill>
              </a:uFill>
              <a:latin typeface="Arial"/>
            </a:endParaRPr>
          </a:p>
        </p:txBody>
      </p:sp>
      <p:sp>
        <p:nvSpPr>
          <p:cNvPr id="266" name="CustomShape 3"/>
          <p:cNvSpPr/>
          <p:nvPr/>
        </p:nvSpPr>
        <p:spPr>
          <a:xfrm>
            <a:off x="391680" y="1050840"/>
            <a:ext cx="6125760" cy="120240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Los nacimientos continúan con tendencia a la baja en España desde el 2010 (-30%),  y en Ibi (265 en 2010 a 153 en el 2019, valor mínimo en los últimos 25 años).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La media de edad de los habitantes de Ibi según datos de INE a 1 de enero de 2020 es de 43,01 años, 1,58 años mas que hace un lustro que era de 41,43 años. </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También se ha instalado un Tótem Informativo así como una pantalla exterior en la Oficina de Turismo con el objetivo de facilitar la visita a los turistas así como la promocionar la oferta turística. </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La población en Ibi entre 20 y 64 años supone el 61,5% y de más de 65 supone en 2020 un 18,20%.</a:t>
            </a:r>
            <a:endParaRPr b="0" lang="es-ES" sz="1800" spc="-1" strike="noStrike">
              <a:solidFill>
                <a:srgbClr val="000000"/>
              </a:solidFill>
              <a:uFill>
                <a:solidFill>
                  <a:srgbClr val="ffffff"/>
                </a:solidFill>
              </a:uFill>
              <a:latin typeface="Arial"/>
            </a:endParaRPr>
          </a:p>
        </p:txBody>
      </p:sp>
      <p:sp>
        <p:nvSpPr>
          <p:cNvPr id="267" name="CustomShape 4"/>
          <p:cNvSpPr/>
          <p:nvPr/>
        </p:nvSpPr>
        <p:spPr>
          <a:xfrm>
            <a:off x="6797880" y="68292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23.957</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Habitantes</a:t>
            </a:r>
            <a:endParaRPr b="0" lang="es-ES" sz="1800" spc="-1" strike="noStrike">
              <a:solidFill>
                <a:srgbClr val="000000"/>
              </a:solidFill>
              <a:uFill>
                <a:solidFill>
                  <a:srgbClr val="ffffff"/>
                </a:solidFill>
              </a:uFill>
              <a:latin typeface="Arial"/>
            </a:endParaRPr>
          </a:p>
        </p:txBody>
      </p:sp>
      <p:sp>
        <p:nvSpPr>
          <p:cNvPr id="268" name="Line 5"/>
          <p:cNvSpPr/>
          <p:nvPr/>
        </p:nvSpPr>
        <p:spPr>
          <a:xfrm>
            <a:off x="7590960" y="143748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69" name="CustomShape 6"/>
          <p:cNvSpPr/>
          <p:nvPr/>
        </p:nvSpPr>
        <p:spPr>
          <a:xfrm>
            <a:off x="6819480" y="204264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43,01</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Años la media de edad</a:t>
            </a:r>
            <a:endParaRPr b="0" lang="es-ES" sz="1800" spc="-1" strike="noStrike">
              <a:solidFill>
                <a:srgbClr val="000000"/>
              </a:solidFill>
              <a:uFill>
                <a:solidFill>
                  <a:srgbClr val="ffffff"/>
                </a:solidFill>
              </a:uFill>
              <a:latin typeface="Arial"/>
            </a:endParaRPr>
          </a:p>
        </p:txBody>
      </p:sp>
      <p:sp>
        <p:nvSpPr>
          <p:cNvPr id="270" name="Line 7"/>
          <p:cNvSpPr/>
          <p:nvPr/>
        </p:nvSpPr>
        <p:spPr>
          <a:xfrm>
            <a:off x="7612920" y="2764800"/>
            <a:ext cx="69912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71" name="CustomShape 8"/>
          <p:cNvSpPr/>
          <p:nvPr/>
        </p:nvSpPr>
        <p:spPr>
          <a:xfrm>
            <a:off x="6797880" y="336996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61,5%</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Población de 20 a 64 años</a:t>
            </a:r>
            <a:endParaRPr b="0" lang="es-ES" sz="1800" spc="-1" strike="noStrike">
              <a:solidFill>
                <a:srgbClr val="000000"/>
              </a:solidFill>
              <a:uFill>
                <a:solidFill>
                  <a:srgbClr val="ffffff"/>
                </a:solidFill>
              </a:uFill>
              <a:latin typeface="Arial"/>
            </a:endParaRPr>
          </a:p>
        </p:txBody>
      </p:sp>
      <p:sp>
        <p:nvSpPr>
          <p:cNvPr id="272" name="Line 9"/>
          <p:cNvSpPr/>
          <p:nvPr/>
        </p:nvSpPr>
        <p:spPr>
          <a:xfrm>
            <a:off x="7590960" y="412452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73" name="Line 10"/>
          <p:cNvSpPr/>
          <p:nvPr/>
        </p:nvSpPr>
        <p:spPr>
          <a:xfrm>
            <a:off x="391680" y="2467080"/>
            <a:ext cx="5913360" cy="360"/>
          </a:xfrm>
          <a:prstGeom prst="line">
            <a:avLst/>
          </a:prstGeom>
          <a:ln>
            <a:solidFill>
              <a:srgbClr val="e6e6e6"/>
            </a:solidFill>
          </a:ln>
        </p:spPr>
        <p:style>
          <a:lnRef idx="1">
            <a:schemeClr val="accent1"/>
          </a:lnRef>
          <a:fillRef idx="0">
            <a:schemeClr val="accent1"/>
          </a:fillRef>
          <a:effectRef idx="0">
            <a:schemeClr val="accent1"/>
          </a:effectRef>
          <a:fontRef idx="minor"/>
        </p:style>
      </p:sp>
      <p:sp>
        <p:nvSpPr>
          <p:cNvPr id="274" name="CustomShape 11"/>
          <p:cNvSpPr/>
          <p:nvPr/>
        </p:nvSpPr>
        <p:spPr>
          <a:xfrm>
            <a:off x="142920" y="2576880"/>
            <a:ext cx="3003120" cy="4024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900" spc="-1" strike="noStrike">
                <a:solidFill>
                  <a:srgbClr val="133962"/>
                </a:solidFill>
                <a:uFill>
                  <a:solidFill>
                    <a:srgbClr val="ffffff"/>
                  </a:solidFill>
                </a:uFill>
                <a:latin typeface="Century Gothic"/>
                <a:ea typeface="DejaVu Sans"/>
              </a:rPr>
              <a:t>Distribución Población</a:t>
            </a:r>
            <a:endParaRPr b="0" lang="es-ES" sz="1800" spc="-1" strike="noStrike">
              <a:solidFill>
                <a:srgbClr val="000000"/>
              </a:solidFill>
              <a:uFill>
                <a:solidFill>
                  <a:srgbClr val="ffffff"/>
                </a:solidFill>
              </a:uFill>
              <a:latin typeface="Arial"/>
            </a:endParaRPr>
          </a:p>
          <a:p>
            <a:pPr algn="ctr">
              <a:lnSpc>
                <a:spcPct val="100000"/>
              </a:lnSpc>
            </a:pPr>
            <a:r>
              <a:rPr b="1" lang="es-ES" sz="900" spc="-1" strike="noStrike">
                <a:solidFill>
                  <a:srgbClr val="133962"/>
                </a:solidFill>
                <a:uFill>
                  <a:solidFill>
                    <a:srgbClr val="ffffff"/>
                  </a:solidFill>
                </a:uFill>
                <a:latin typeface="Century Gothic"/>
                <a:ea typeface="DejaVu Sans"/>
              </a:rPr>
              <a:t>Año 2021</a:t>
            </a:r>
            <a:endParaRPr b="0" lang="es-ES" sz="1800" spc="-1" strike="noStrike">
              <a:solidFill>
                <a:srgbClr val="000000"/>
              </a:solidFill>
              <a:uFill>
                <a:solidFill>
                  <a:srgbClr val="ffffff"/>
                </a:solidFill>
              </a:uFill>
              <a:latin typeface="Arial"/>
            </a:endParaRPr>
          </a:p>
        </p:txBody>
      </p:sp>
      <p:graphicFrame>
        <p:nvGraphicFramePr>
          <p:cNvPr id="275" name="Gráfico 24"/>
          <p:cNvGraphicFramePr/>
          <p:nvPr/>
        </p:nvGraphicFramePr>
        <p:xfrm>
          <a:off x="23040" y="2995200"/>
          <a:ext cx="3243240" cy="2016720"/>
        </p:xfrm>
        <a:graphic>
          <a:graphicData uri="http://schemas.openxmlformats.org/drawingml/2006/chart">
            <c:chart xmlns:c="http://schemas.openxmlformats.org/drawingml/2006/chart" xmlns:r="http://schemas.openxmlformats.org/officeDocument/2006/relationships" r:id="rId1"/>
          </a:graphicData>
        </a:graphic>
      </p:graphicFrame>
      <p:sp>
        <p:nvSpPr>
          <p:cNvPr id="276" name="CustomShape 12"/>
          <p:cNvSpPr/>
          <p:nvPr/>
        </p:nvSpPr>
        <p:spPr>
          <a:xfrm>
            <a:off x="3167640" y="2610000"/>
            <a:ext cx="3589200" cy="4024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900" spc="-1" strike="noStrike">
                <a:solidFill>
                  <a:srgbClr val="133962"/>
                </a:solidFill>
                <a:uFill>
                  <a:solidFill>
                    <a:srgbClr val="ffffff"/>
                  </a:solidFill>
                </a:uFill>
                <a:latin typeface="Century Gothic"/>
                <a:ea typeface="DejaVu Sans"/>
              </a:rPr>
              <a:t>Saldos Migratorios totales según procedencia</a:t>
            </a:r>
            <a:endParaRPr b="0" lang="es-ES" sz="1800" spc="-1" strike="noStrike">
              <a:solidFill>
                <a:srgbClr val="000000"/>
              </a:solidFill>
              <a:uFill>
                <a:solidFill>
                  <a:srgbClr val="ffffff"/>
                </a:solidFill>
              </a:uFill>
              <a:latin typeface="Arial"/>
            </a:endParaRPr>
          </a:p>
          <a:p>
            <a:pPr algn="ctr">
              <a:lnSpc>
                <a:spcPct val="100000"/>
              </a:lnSpc>
            </a:pPr>
            <a:r>
              <a:rPr b="1" lang="es-ES" sz="900" spc="-1" strike="noStrike">
                <a:solidFill>
                  <a:srgbClr val="133962"/>
                </a:solidFill>
                <a:uFill>
                  <a:solidFill>
                    <a:srgbClr val="ffffff"/>
                  </a:solidFill>
                </a:uFill>
                <a:latin typeface="Century Gothic"/>
                <a:ea typeface="DejaVu Sans"/>
              </a:rPr>
              <a:t>Año 2009 a 2021</a:t>
            </a:r>
            <a:endParaRPr b="0" lang="es-ES" sz="1800" spc="-1" strike="noStrike">
              <a:solidFill>
                <a:srgbClr val="000000"/>
              </a:solidFill>
              <a:uFill>
                <a:solidFill>
                  <a:srgbClr val="ffffff"/>
                </a:solidFill>
              </a:uFill>
              <a:latin typeface="Arial"/>
            </a:endParaRPr>
          </a:p>
        </p:txBody>
      </p:sp>
      <p:graphicFrame>
        <p:nvGraphicFramePr>
          <p:cNvPr id="277" name="Gráfico 26"/>
          <p:cNvGraphicFramePr/>
          <p:nvPr/>
        </p:nvGraphicFramePr>
        <p:xfrm>
          <a:off x="3422520" y="2990520"/>
          <a:ext cx="3079440" cy="2016720"/>
        </p:xfrm>
        <a:graphic>
          <a:graphicData uri="http://schemas.openxmlformats.org/drawingml/2006/chart">
            <c:chart xmlns:c="http://schemas.openxmlformats.org/drawingml/2006/chart" xmlns:r="http://schemas.openxmlformats.org/officeDocument/2006/relationships" r:id="rId2"/>
          </a:graphicData>
        </a:graphic>
      </p:graphicFrame>
      <p:sp>
        <p:nvSpPr>
          <p:cNvPr id="278" name="CustomShape 13"/>
          <p:cNvSpPr/>
          <p:nvPr/>
        </p:nvSpPr>
        <p:spPr>
          <a:xfrm>
            <a:off x="142920" y="4924440"/>
            <a:ext cx="1743840" cy="23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i="1" lang="es-ES" sz="600" spc="-1" strike="noStrike">
                <a:solidFill>
                  <a:srgbClr val="a5a5a5"/>
                </a:solidFill>
                <a:uFill>
                  <a:solidFill>
                    <a:srgbClr val="ffffff"/>
                  </a:solidFill>
                </a:uFill>
                <a:latin typeface="Calibri"/>
                <a:ea typeface="DejaVu Sans"/>
              </a:rPr>
              <a:t>Fuente: INE, elaboración propia</a:t>
            </a:r>
            <a:endParaRPr b="0" lang="es-ES" sz="1800" spc="-1" strike="noStrike">
              <a:solidFill>
                <a:srgbClr val="000000"/>
              </a:solidFill>
              <a:uFill>
                <a:solidFill>
                  <a:srgbClr val="ffffff"/>
                </a:solidFill>
              </a:uFill>
              <a:latin typeface="Arial"/>
            </a:endParaRPr>
          </a:p>
        </p:txBody>
      </p:sp>
      <p:sp>
        <p:nvSpPr>
          <p:cNvPr id="279" name="CustomShape 14"/>
          <p:cNvSpPr/>
          <p:nvPr/>
        </p:nvSpPr>
        <p:spPr>
          <a:xfrm>
            <a:off x="3348360" y="4909320"/>
            <a:ext cx="3726720" cy="23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i="1" lang="es-ES" sz="600" spc="-1" strike="noStrike">
                <a:solidFill>
                  <a:srgbClr val="a5a5a5"/>
                </a:solidFill>
                <a:uFill>
                  <a:solidFill>
                    <a:srgbClr val="ffffff"/>
                  </a:solidFill>
                </a:uFill>
                <a:latin typeface="Calibri"/>
                <a:ea typeface="DejaVu Sans"/>
              </a:rPr>
              <a:t>Fuente: INE, elaboración propia</a:t>
            </a:r>
            <a:endParaRPr b="0" lang="es-ES" sz="1800" spc="-1" strike="noStrike">
              <a:solidFill>
                <a:srgbClr val="000000"/>
              </a:solidFill>
              <a:uFill>
                <a:solidFill>
                  <a:srgbClr val="ffffff"/>
                </a:solidFill>
              </a:uFill>
              <a:latin typeface="Arial"/>
            </a:endParaRPr>
          </a:p>
        </p:txBody>
      </p:sp>
      <p:sp>
        <p:nvSpPr>
          <p:cNvPr id="280" name="CustomShape 15"/>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296"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ANÁLISIS DE SITUACIÓN</a:t>
            </a:r>
            <a:endParaRPr b="0" lang="es-ES" sz="1800" spc="-1" strike="noStrike">
              <a:solidFill>
                <a:srgbClr val="000000"/>
              </a:solidFill>
              <a:uFill>
                <a:solidFill>
                  <a:srgbClr val="ffffff"/>
                </a:solidFill>
              </a:uFill>
              <a:latin typeface="Arial"/>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3B47C224-DC71-4F26-8661-D2DA5B32BB0F}" type="slidenum">
              <a:rPr b="1" lang="es-ES" sz="900" spc="-1" strike="noStrike">
                <a:solidFill>
                  <a:srgbClr val="ffffff"/>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282" name="CustomShape 2"/>
          <p:cNvSpPr/>
          <p:nvPr/>
        </p:nvSpPr>
        <p:spPr>
          <a:xfrm>
            <a:off x="169560" y="738360"/>
            <a:ext cx="2500920" cy="25740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ff8200"/>
                </a:solidFill>
                <a:uFill>
                  <a:solidFill>
                    <a:srgbClr val="ffffff"/>
                  </a:solidFill>
                </a:uFill>
                <a:latin typeface="Century Gothic"/>
                <a:ea typeface="DejaVu Sans"/>
              </a:rPr>
              <a:t>&gt;&gt; </a:t>
            </a:r>
            <a:r>
              <a:rPr b="1" lang="es-ES" sz="1100" spc="-1" strike="noStrike">
                <a:solidFill>
                  <a:srgbClr val="5f5f5f"/>
                </a:solidFill>
                <a:uFill>
                  <a:solidFill>
                    <a:srgbClr val="ffffff"/>
                  </a:solidFill>
                </a:uFill>
                <a:latin typeface="Century Gothic"/>
                <a:ea typeface="DejaVu Sans"/>
              </a:rPr>
              <a:t>MERCADO LABORAL</a:t>
            </a:r>
            <a:endParaRPr b="0" lang="es-ES" sz="1800" spc="-1" strike="noStrike">
              <a:solidFill>
                <a:srgbClr val="000000"/>
              </a:solidFill>
              <a:uFill>
                <a:solidFill>
                  <a:srgbClr val="ffffff"/>
                </a:solidFill>
              </a:uFill>
              <a:latin typeface="Arial"/>
            </a:endParaRPr>
          </a:p>
        </p:txBody>
      </p:sp>
      <p:sp>
        <p:nvSpPr>
          <p:cNvPr id="283" name="CustomShape 3"/>
          <p:cNvSpPr/>
          <p:nvPr/>
        </p:nvSpPr>
        <p:spPr>
          <a:xfrm>
            <a:off x="391680" y="1050840"/>
            <a:ext cx="6125760" cy="152748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La proporción de contrataciones entre mujeres y hombres es del 40/60 aproximadamente en la última década, a excepción del 2017 que se invierte la dinámica.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El número total de parados es de 1.998 (tasa de paro del 12,91%), de los cuales un 65,17% son mujeres y un 6,71% menores de 25 años.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En cuanto a la distribución por sectores, en el sector servicios es donde mayor número de parados existe en el municipio (46,55%), seguido de la industria (37,14%). </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Tres de cada cuatro demandantes de empleo actualmente son del sector Servicios (47%) e Industria (38%).</a:t>
            </a:r>
            <a:endParaRPr b="0" lang="es-ES" sz="1800" spc="-1" strike="noStrike">
              <a:solidFill>
                <a:srgbClr val="000000"/>
              </a:solidFill>
              <a:uFill>
                <a:solidFill>
                  <a:srgbClr val="ffffff"/>
                </a:solidFill>
              </a:uFill>
              <a:latin typeface="Arial"/>
            </a:endParaRPr>
          </a:p>
          <a:p>
            <a:pPr>
              <a:lnSpc>
                <a:spcPct val="100000"/>
              </a:lnSpc>
            </a:pPr>
            <a:endParaRPr b="0" lang="es-ES" sz="1800" spc="-1" strike="noStrike">
              <a:solidFill>
                <a:srgbClr val="000000"/>
              </a:solidFill>
              <a:uFill>
                <a:solidFill>
                  <a:srgbClr val="ffffff"/>
                </a:solidFill>
              </a:uFill>
              <a:latin typeface="Arial"/>
            </a:endParaRPr>
          </a:p>
        </p:txBody>
      </p:sp>
      <p:sp>
        <p:nvSpPr>
          <p:cNvPr id="284" name="CustomShape 4"/>
          <p:cNvSpPr/>
          <p:nvPr/>
        </p:nvSpPr>
        <p:spPr>
          <a:xfrm>
            <a:off x="6797880" y="68292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90,1%</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Contratos temporales</a:t>
            </a:r>
            <a:endParaRPr b="0" lang="es-ES" sz="1800" spc="-1" strike="noStrike">
              <a:solidFill>
                <a:srgbClr val="000000"/>
              </a:solidFill>
              <a:uFill>
                <a:solidFill>
                  <a:srgbClr val="ffffff"/>
                </a:solidFill>
              </a:uFill>
              <a:latin typeface="Arial"/>
            </a:endParaRPr>
          </a:p>
        </p:txBody>
      </p:sp>
      <p:sp>
        <p:nvSpPr>
          <p:cNvPr id="285" name="Line 5"/>
          <p:cNvSpPr/>
          <p:nvPr/>
        </p:nvSpPr>
        <p:spPr>
          <a:xfrm>
            <a:off x="7590960" y="143748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86" name="CustomShape 6"/>
          <p:cNvSpPr/>
          <p:nvPr/>
        </p:nvSpPr>
        <p:spPr>
          <a:xfrm>
            <a:off x="6819480" y="2042640"/>
            <a:ext cx="2231640" cy="67644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10.249</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Afiliados a la S.S 3T 2021</a:t>
            </a:r>
            <a:endParaRPr b="0" lang="es-ES" sz="1800" spc="-1" strike="noStrike">
              <a:solidFill>
                <a:srgbClr val="000000"/>
              </a:solidFill>
              <a:uFill>
                <a:solidFill>
                  <a:srgbClr val="ffffff"/>
                </a:solidFill>
              </a:uFill>
              <a:latin typeface="Arial"/>
            </a:endParaRPr>
          </a:p>
        </p:txBody>
      </p:sp>
      <p:sp>
        <p:nvSpPr>
          <p:cNvPr id="287" name="Line 7"/>
          <p:cNvSpPr/>
          <p:nvPr/>
        </p:nvSpPr>
        <p:spPr>
          <a:xfrm>
            <a:off x="7612920" y="2764800"/>
            <a:ext cx="69912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88" name="CustomShape 8"/>
          <p:cNvSpPr/>
          <p:nvPr/>
        </p:nvSpPr>
        <p:spPr>
          <a:xfrm>
            <a:off x="6797880" y="3369960"/>
            <a:ext cx="2231640" cy="8589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65,17%</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De las personas en paro son mujeres</a:t>
            </a:r>
            <a:endParaRPr b="0" lang="es-ES" sz="1800" spc="-1" strike="noStrike">
              <a:solidFill>
                <a:srgbClr val="000000"/>
              </a:solidFill>
              <a:uFill>
                <a:solidFill>
                  <a:srgbClr val="ffffff"/>
                </a:solidFill>
              </a:uFill>
              <a:latin typeface="Arial"/>
            </a:endParaRPr>
          </a:p>
        </p:txBody>
      </p:sp>
      <p:sp>
        <p:nvSpPr>
          <p:cNvPr id="289" name="Line 9"/>
          <p:cNvSpPr/>
          <p:nvPr/>
        </p:nvSpPr>
        <p:spPr>
          <a:xfrm>
            <a:off x="7590960" y="427464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290" name="Line 10"/>
          <p:cNvSpPr/>
          <p:nvPr/>
        </p:nvSpPr>
        <p:spPr>
          <a:xfrm>
            <a:off x="391680" y="2467080"/>
            <a:ext cx="5913360" cy="360"/>
          </a:xfrm>
          <a:prstGeom prst="line">
            <a:avLst/>
          </a:prstGeom>
          <a:ln>
            <a:solidFill>
              <a:srgbClr val="e6e6e6"/>
            </a:solidFill>
          </a:ln>
        </p:spPr>
        <p:style>
          <a:lnRef idx="1">
            <a:schemeClr val="accent1"/>
          </a:lnRef>
          <a:fillRef idx="0">
            <a:schemeClr val="accent1"/>
          </a:fillRef>
          <a:effectRef idx="0">
            <a:schemeClr val="accent1"/>
          </a:effectRef>
          <a:fontRef idx="minor"/>
        </p:style>
      </p:sp>
      <p:sp>
        <p:nvSpPr>
          <p:cNvPr id="291" name="CustomShape 11"/>
          <p:cNvSpPr/>
          <p:nvPr/>
        </p:nvSpPr>
        <p:spPr>
          <a:xfrm>
            <a:off x="200160" y="2584800"/>
            <a:ext cx="3079440" cy="4024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900" spc="-1" strike="noStrike">
                <a:solidFill>
                  <a:srgbClr val="133962"/>
                </a:solidFill>
                <a:uFill>
                  <a:solidFill>
                    <a:srgbClr val="ffffff"/>
                  </a:solidFill>
                </a:uFill>
                <a:latin typeface="Century Gothic"/>
                <a:ea typeface="DejaVu Sans"/>
              </a:rPr>
              <a:t>Evolución paro registrado en Ibi</a:t>
            </a:r>
            <a:endParaRPr b="0" lang="es-ES" sz="1800" spc="-1" strike="noStrike">
              <a:solidFill>
                <a:srgbClr val="000000"/>
              </a:solidFill>
              <a:uFill>
                <a:solidFill>
                  <a:srgbClr val="ffffff"/>
                </a:solidFill>
              </a:uFill>
              <a:latin typeface="Arial"/>
            </a:endParaRPr>
          </a:p>
          <a:p>
            <a:pPr algn="ctr">
              <a:lnSpc>
                <a:spcPct val="100000"/>
              </a:lnSpc>
            </a:pPr>
            <a:r>
              <a:rPr b="1" lang="es-ES" sz="900" spc="-1" strike="noStrike">
                <a:solidFill>
                  <a:srgbClr val="133962"/>
                </a:solidFill>
                <a:uFill>
                  <a:solidFill>
                    <a:srgbClr val="ffffff"/>
                  </a:solidFill>
                </a:uFill>
                <a:latin typeface="Century Gothic"/>
                <a:ea typeface="DejaVu Sans"/>
              </a:rPr>
              <a:t>Año 2018 a 2021 3T</a:t>
            </a:r>
            <a:endParaRPr b="0" lang="es-ES" sz="1800" spc="-1" strike="noStrike">
              <a:solidFill>
                <a:srgbClr val="000000"/>
              </a:solidFill>
              <a:uFill>
                <a:solidFill>
                  <a:srgbClr val="ffffff"/>
                </a:solidFill>
              </a:uFill>
              <a:latin typeface="Arial"/>
            </a:endParaRPr>
          </a:p>
        </p:txBody>
      </p:sp>
      <p:graphicFrame>
        <p:nvGraphicFramePr>
          <p:cNvPr id="292" name="Gráfico 21"/>
          <p:cNvGraphicFramePr/>
          <p:nvPr/>
        </p:nvGraphicFramePr>
        <p:xfrm>
          <a:off x="200160" y="2932560"/>
          <a:ext cx="3079440" cy="2066400"/>
        </p:xfrm>
        <a:graphic>
          <a:graphicData uri="http://schemas.openxmlformats.org/drawingml/2006/chart">
            <c:chart xmlns:c="http://schemas.openxmlformats.org/drawingml/2006/chart" xmlns:r="http://schemas.openxmlformats.org/officeDocument/2006/relationships" r:id="rId1"/>
          </a:graphicData>
        </a:graphic>
      </p:graphicFrame>
      <p:sp>
        <p:nvSpPr>
          <p:cNvPr id="293" name="CustomShape 12"/>
          <p:cNvSpPr/>
          <p:nvPr/>
        </p:nvSpPr>
        <p:spPr>
          <a:xfrm>
            <a:off x="3359160" y="2581920"/>
            <a:ext cx="3079440" cy="4024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900" spc="-1" strike="noStrike">
                <a:solidFill>
                  <a:srgbClr val="133962"/>
                </a:solidFill>
                <a:uFill>
                  <a:solidFill>
                    <a:srgbClr val="ffffff"/>
                  </a:solidFill>
                </a:uFill>
                <a:latin typeface="Century Gothic"/>
                <a:ea typeface="DejaVu Sans"/>
              </a:rPr>
              <a:t>Evolución contrataciones </a:t>
            </a:r>
            <a:endParaRPr b="0" lang="es-ES" sz="1800" spc="-1" strike="noStrike">
              <a:solidFill>
                <a:srgbClr val="000000"/>
              </a:solidFill>
              <a:uFill>
                <a:solidFill>
                  <a:srgbClr val="ffffff"/>
                </a:solidFill>
              </a:uFill>
              <a:latin typeface="Arial"/>
            </a:endParaRPr>
          </a:p>
          <a:p>
            <a:pPr algn="ctr">
              <a:lnSpc>
                <a:spcPct val="100000"/>
              </a:lnSpc>
            </a:pPr>
            <a:r>
              <a:rPr b="1" lang="es-ES" sz="900" spc="-1" strike="noStrike">
                <a:solidFill>
                  <a:srgbClr val="133962"/>
                </a:solidFill>
                <a:uFill>
                  <a:solidFill>
                    <a:srgbClr val="ffffff"/>
                  </a:solidFill>
                </a:uFill>
                <a:latin typeface="Century Gothic"/>
                <a:ea typeface="DejaVu Sans"/>
              </a:rPr>
              <a:t>Año 2009 a 2021 2T</a:t>
            </a:r>
            <a:endParaRPr b="0" lang="es-ES" sz="1800" spc="-1" strike="noStrike">
              <a:solidFill>
                <a:srgbClr val="000000"/>
              </a:solidFill>
              <a:uFill>
                <a:solidFill>
                  <a:srgbClr val="ffffff"/>
                </a:solidFill>
              </a:uFill>
              <a:latin typeface="Arial"/>
            </a:endParaRPr>
          </a:p>
        </p:txBody>
      </p:sp>
      <p:graphicFrame>
        <p:nvGraphicFramePr>
          <p:cNvPr id="294" name="Gráfico 28"/>
          <p:cNvGraphicFramePr/>
          <p:nvPr/>
        </p:nvGraphicFramePr>
        <p:xfrm>
          <a:off x="3280680" y="2942640"/>
          <a:ext cx="3237120" cy="2037240"/>
        </p:xfrm>
        <a:graphic>
          <a:graphicData uri="http://schemas.openxmlformats.org/drawingml/2006/chart">
            <c:chart xmlns:c="http://schemas.openxmlformats.org/drawingml/2006/chart" xmlns:r="http://schemas.openxmlformats.org/officeDocument/2006/relationships" r:id="rId2"/>
          </a:graphicData>
        </a:graphic>
      </p:graphicFrame>
      <p:sp>
        <p:nvSpPr>
          <p:cNvPr id="295" name="CustomShape 13"/>
          <p:cNvSpPr/>
          <p:nvPr/>
        </p:nvSpPr>
        <p:spPr>
          <a:xfrm>
            <a:off x="3760560" y="4893480"/>
            <a:ext cx="3726720" cy="23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i="1" lang="es-ES" sz="600" spc="-1" strike="noStrike">
                <a:solidFill>
                  <a:srgbClr val="a5a5a5"/>
                </a:solidFill>
                <a:uFill>
                  <a:solidFill>
                    <a:srgbClr val="ffffff"/>
                  </a:solidFill>
                </a:uFill>
                <a:latin typeface="Calibri"/>
                <a:ea typeface="DejaVu Sans"/>
              </a:rPr>
              <a:t>Fuente: Banco de datos territorial, elaboración propia</a:t>
            </a:r>
            <a:endParaRPr b="0" lang="es-ES" sz="1800" spc="-1" strike="noStrike">
              <a:solidFill>
                <a:srgbClr val="000000"/>
              </a:solidFill>
              <a:uFill>
                <a:solidFill>
                  <a:srgbClr val="ffffff"/>
                </a:solidFill>
              </a:uFill>
              <a:latin typeface="Arial"/>
            </a:endParaRPr>
          </a:p>
        </p:txBody>
      </p:sp>
      <p:sp>
        <p:nvSpPr>
          <p:cNvPr id="296" name="CustomShape 14"/>
          <p:cNvSpPr/>
          <p:nvPr/>
        </p:nvSpPr>
        <p:spPr>
          <a:xfrm>
            <a:off x="200160" y="4890240"/>
            <a:ext cx="2385360" cy="23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i="1" lang="es-ES" sz="600" spc="-1" strike="noStrike">
                <a:solidFill>
                  <a:srgbClr val="a5a5a5"/>
                </a:solidFill>
                <a:uFill>
                  <a:solidFill>
                    <a:srgbClr val="ffffff"/>
                  </a:solidFill>
                </a:uFill>
                <a:latin typeface="Calibri"/>
                <a:ea typeface="DejaVu Sans"/>
              </a:rPr>
              <a:t>Fuente: Portal Información Argos, elaboración propia</a:t>
            </a:r>
            <a:endParaRPr b="0" lang="es-ES" sz="1800" spc="-1" strike="noStrike">
              <a:solidFill>
                <a:srgbClr val="000000"/>
              </a:solidFill>
              <a:uFill>
                <a:solidFill>
                  <a:srgbClr val="ffffff"/>
                </a:solidFill>
              </a:uFill>
              <a:latin typeface="Arial"/>
            </a:endParaRPr>
          </a:p>
        </p:txBody>
      </p:sp>
      <p:sp>
        <p:nvSpPr>
          <p:cNvPr id="297" name="CustomShape 15"/>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296"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ANÁLISIS DE SITUACIÓN</a:t>
            </a:r>
            <a:endParaRPr b="0" lang="es-ES" sz="1800" spc="-1" strike="noStrike">
              <a:solidFill>
                <a:srgbClr val="000000"/>
              </a:solidFill>
              <a:uFill>
                <a:solidFill>
                  <a:srgbClr val="ffffff"/>
                </a:solidFill>
              </a:uFill>
              <a:latin typeface="Arial"/>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DB116F0B-D660-48D1-A8CB-663392DE5AFD}" type="slidenum">
              <a:rPr b="1" lang="es-ES" sz="900" spc="-1" strike="noStrike">
                <a:solidFill>
                  <a:srgbClr val="ffffff"/>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299" name="CustomShape 2"/>
          <p:cNvSpPr/>
          <p:nvPr/>
        </p:nvSpPr>
        <p:spPr>
          <a:xfrm>
            <a:off x="169560" y="738360"/>
            <a:ext cx="2500920" cy="25740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ff8200"/>
                </a:solidFill>
                <a:uFill>
                  <a:solidFill>
                    <a:srgbClr val="ffffff"/>
                  </a:solidFill>
                </a:uFill>
                <a:latin typeface="Century Gothic"/>
                <a:ea typeface="DejaVu Sans"/>
              </a:rPr>
              <a:t>&gt;&gt; </a:t>
            </a:r>
            <a:r>
              <a:rPr b="1" lang="es-ES" sz="1100" spc="-1" strike="noStrike">
                <a:solidFill>
                  <a:srgbClr val="5f5f5f"/>
                </a:solidFill>
                <a:uFill>
                  <a:solidFill>
                    <a:srgbClr val="ffffff"/>
                  </a:solidFill>
                </a:uFill>
                <a:latin typeface="Century Gothic"/>
                <a:ea typeface="DejaVu Sans"/>
              </a:rPr>
              <a:t>EDUCACIÓN Y FORMACIÓN</a:t>
            </a:r>
            <a:endParaRPr b="0" lang="es-ES" sz="1800" spc="-1" strike="noStrike">
              <a:solidFill>
                <a:srgbClr val="000000"/>
              </a:solidFill>
              <a:uFill>
                <a:solidFill>
                  <a:srgbClr val="ffffff"/>
                </a:solidFill>
              </a:uFill>
              <a:latin typeface="Arial"/>
            </a:endParaRPr>
          </a:p>
        </p:txBody>
      </p:sp>
      <p:sp>
        <p:nvSpPr>
          <p:cNvPr id="300" name="CustomShape 3"/>
          <p:cNvSpPr/>
          <p:nvPr/>
        </p:nvSpPr>
        <p:spPr>
          <a:xfrm>
            <a:off x="391680" y="1050840"/>
            <a:ext cx="6125760" cy="253836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Los ciclos formativos ofertados en el municipio están focalizados en la industria y tareas administrativas.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Actualmente se está trabajando en la incorporación de ciclos especializados en comercio y marketing así como en  atención a personas dependientes, con el objetivo de ampliar la oferta formativa. </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El Acuerdo Territorial por el Empleo Ontinyent-Ibi-Alcoy (ACTAIO) plantea entre sus principales objetivos fomentar y potenciar la Formación Profesional como recurso clave para el desarrollo socioeconómico de las áreas funcionales de la Vall d'Albaida y Alcoia; el abordaje de la problemática del desempleo y el desarrollo local de manera coordinada y planificada, además de tratar de reducir el impacto de la Covid-19 en el empleo y el desarrollo.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El Taller de Empleo es un programa mixto de empleo y formación, cofinanciado con el Fondo Social Europeo y por la Consellería de Economía, Hacienda y Empleo. Tiene por objeto mejorar la empleabilidad de los desempleados, mediante la realización de obras o servicios de interés general y social que posibiliten a los alumnos trabajadores la realización de un trabajo que, junto con la formación profesional ocupacional recibida, procure su cualificación profesional y favorezca su inserción laboral.</a:t>
            </a:r>
            <a:endParaRPr b="0" lang="es-ES" sz="1800" spc="-1" strike="noStrike">
              <a:solidFill>
                <a:srgbClr val="000000"/>
              </a:solidFill>
              <a:uFill>
                <a:solidFill>
                  <a:srgbClr val="ffffff"/>
                </a:solidFill>
              </a:uFill>
              <a:latin typeface="Arial"/>
            </a:endParaRPr>
          </a:p>
          <a:p>
            <a:pPr>
              <a:lnSpc>
                <a:spcPct val="100000"/>
              </a:lnSpc>
            </a:pPr>
            <a:endParaRPr b="0" lang="es-ES" sz="1800" spc="-1" strike="noStrike">
              <a:solidFill>
                <a:srgbClr val="000000"/>
              </a:solidFill>
              <a:uFill>
                <a:solidFill>
                  <a:srgbClr val="ffffff"/>
                </a:solidFill>
              </a:uFill>
              <a:latin typeface="Arial"/>
            </a:endParaRPr>
          </a:p>
          <a:p>
            <a:pPr>
              <a:lnSpc>
                <a:spcPct val="100000"/>
              </a:lnSpc>
            </a:pPr>
            <a:endParaRPr b="0" lang="es-ES" sz="1800" spc="-1" strike="noStrike">
              <a:solidFill>
                <a:srgbClr val="000000"/>
              </a:solidFill>
              <a:uFill>
                <a:solidFill>
                  <a:srgbClr val="ffffff"/>
                </a:solidFill>
              </a:uFill>
              <a:latin typeface="Arial"/>
            </a:endParaRPr>
          </a:p>
        </p:txBody>
      </p:sp>
      <p:sp>
        <p:nvSpPr>
          <p:cNvPr id="301" name="CustomShape 4"/>
          <p:cNvSpPr/>
          <p:nvPr/>
        </p:nvSpPr>
        <p:spPr>
          <a:xfrm>
            <a:off x="6797880" y="506520"/>
            <a:ext cx="2231640" cy="8589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1</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Centro de educación especial</a:t>
            </a:r>
            <a:endParaRPr b="0" lang="es-ES" sz="1800" spc="-1" strike="noStrike">
              <a:solidFill>
                <a:srgbClr val="000000"/>
              </a:solidFill>
              <a:uFill>
                <a:solidFill>
                  <a:srgbClr val="ffffff"/>
                </a:solidFill>
              </a:uFill>
              <a:latin typeface="Arial"/>
            </a:endParaRPr>
          </a:p>
        </p:txBody>
      </p:sp>
      <p:sp>
        <p:nvSpPr>
          <p:cNvPr id="302" name="Line 5"/>
          <p:cNvSpPr/>
          <p:nvPr/>
        </p:nvSpPr>
        <p:spPr>
          <a:xfrm>
            <a:off x="7590960" y="138528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303" name="CustomShape 6"/>
          <p:cNvSpPr/>
          <p:nvPr/>
        </p:nvSpPr>
        <p:spPr>
          <a:xfrm>
            <a:off x="6819480" y="1667160"/>
            <a:ext cx="2231640" cy="8589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3</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Centros de enseñanzas especializadas</a:t>
            </a:r>
            <a:endParaRPr b="0" lang="es-ES" sz="1800" spc="-1" strike="noStrike">
              <a:solidFill>
                <a:srgbClr val="000000"/>
              </a:solidFill>
              <a:uFill>
                <a:solidFill>
                  <a:srgbClr val="ffffff"/>
                </a:solidFill>
              </a:uFill>
              <a:latin typeface="Arial"/>
            </a:endParaRPr>
          </a:p>
        </p:txBody>
      </p:sp>
      <p:sp>
        <p:nvSpPr>
          <p:cNvPr id="304" name="Line 7"/>
          <p:cNvSpPr/>
          <p:nvPr/>
        </p:nvSpPr>
        <p:spPr>
          <a:xfrm>
            <a:off x="7612920" y="2539440"/>
            <a:ext cx="69912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305" name="CustomShape 8"/>
          <p:cNvSpPr/>
          <p:nvPr/>
        </p:nvSpPr>
        <p:spPr>
          <a:xfrm>
            <a:off x="6797880" y="2821320"/>
            <a:ext cx="2231640" cy="8589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12</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Centros Infantil/primaria/Eso</a:t>
            </a:r>
            <a:endParaRPr b="0" lang="es-ES" sz="1800" spc="-1" strike="noStrike">
              <a:solidFill>
                <a:srgbClr val="000000"/>
              </a:solidFill>
              <a:uFill>
                <a:solidFill>
                  <a:srgbClr val="ffffff"/>
                </a:solidFill>
              </a:uFill>
              <a:latin typeface="Arial"/>
            </a:endParaRPr>
          </a:p>
        </p:txBody>
      </p:sp>
      <p:sp>
        <p:nvSpPr>
          <p:cNvPr id="306" name="Line 9"/>
          <p:cNvSpPr/>
          <p:nvPr/>
        </p:nvSpPr>
        <p:spPr>
          <a:xfrm>
            <a:off x="7590960" y="3726000"/>
            <a:ext cx="69948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307" name="CustomShape 10"/>
          <p:cNvSpPr/>
          <p:nvPr/>
        </p:nvSpPr>
        <p:spPr>
          <a:xfrm>
            <a:off x="6819480" y="4008240"/>
            <a:ext cx="2231640" cy="8589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2400" spc="-1" strike="noStrike">
                <a:solidFill>
                  <a:srgbClr val="ffffff"/>
                </a:solidFill>
                <a:uFill>
                  <a:solidFill>
                    <a:srgbClr val="ffffff"/>
                  </a:solidFill>
                </a:uFill>
                <a:latin typeface="Century Gothic"/>
                <a:ea typeface="DejaVu Sans"/>
              </a:rPr>
              <a:t>1</a:t>
            </a:r>
            <a:endParaRPr b="0" lang="es-ES" sz="1800" spc="-1" strike="noStrike">
              <a:solidFill>
                <a:srgbClr val="000000"/>
              </a:solidFill>
              <a:uFill>
                <a:solidFill>
                  <a:srgbClr val="ffffff"/>
                </a:solidFill>
              </a:uFill>
              <a:latin typeface="Arial"/>
            </a:endParaRPr>
          </a:p>
          <a:p>
            <a:pPr algn="ctr">
              <a:lnSpc>
                <a:spcPct val="100000"/>
              </a:lnSpc>
            </a:pPr>
            <a:r>
              <a:rPr b="1" lang="es-ES" sz="1200" spc="-1" strike="noStrike">
                <a:solidFill>
                  <a:srgbClr val="ffffff"/>
                </a:solidFill>
                <a:uFill>
                  <a:solidFill>
                    <a:srgbClr val="ffffff"/>
                  </a:solidFill>
                </a:uFill>
                <a:latin typeface="Century Gothic"/>
                <a:ea typeface="DejaVu Sans"/>
              </a:rPr>
              <a:t>Centro de formación de personas adultas</a:t>
            </a:r>
            <a:endParaRPr b="0" lang="es-ES" sz="1800" spc="-1" strike="noStrike">
              <a:solidFill>
                <a:srgbClr val="000000"/>
              </a:solidFill>
              <a:uFill>
                <a:solidFill>
                  <a:srgbClr val="ffffff"/>
                </a:solidFill>
              </a:uFill>
              <a:latin typeface="Arial"/>
            </a:endParaRPr>
          </a:p>
        </p:txBody>
      </p:sp>
      <p:sp>
        <p:nvSpPr>
          <p:cNvPr id="308" name="Line 11"/>
          <p:cNvSpPr/>
          <p:nvPr/>
        </p:nvSpPr>
        <p:spPr>
          <a:xfrm>
            <a:off x="7612920" y="4912920"/>
            <a:ext cx="69912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sp>
        <p:nvSpPr>
          <p:cNvPr id="309" name="CustomShape 12"/>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296"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ANÁLISIS DE SITUACIÓN</a:t>
            </a:r>
            <a:endParaRPr b="0" lang="es-ES" sz="1800" spc="-1" strike="noStrike">
              <a:solidFill>
                <a:srgbClr val="000000"/>
              </a:solidFill>
              <a:uFill>
                <a:solidFill>
                  <a:srgbClr val="ffffff"/>
                </a:solidFill>
              </a:uFill>
              <a:latin typeface="Arial"/>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CustomShape 1"/>
          <p:cNvSpPr/>
          <p:nvPr/>
        </p:nvSpPr>
        <p:spPr>
          <a:xfrm>
            <a:off x="3126600" y="81712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3D129754-819A-442A-B60C-D417FECBE32B}"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311" name="CustomShape 2"/>
          <p:cNvSpPr/>
          <p:nvPr/>
        </p:nvSpPr>
        <p:spPr>
          <a:xfrm>
            <a:off x="919800" y="534240"/>
            <a:ext cx="3914640" cy="272520"/>
          </a:xfrm>
          <a:prstGeom prst="rect">
            <a:avLst/>
          </a:prstGeom>
          <a:noFill/>
          <a:ln>
            <a:noFill/>
          </a:ln>
        </p:spPr>
        <p:style>
          <a:lnRef idx="0"/>
          <a:fillRef idx="0"/>
          <a:effectRef idx="0"/>
          <a:fontRef idx="minor"/>
        </p:style>
        <p:txBody>
          <a:bodyPr lIns="90000" rIns="90000" tIns="45000" bIns="45000"/>
          <a:p>
            <a:pPr>
              <a:lnSpc>
                <a:spcPct val="100000"/>
              </a:lnSpc>
            </a:pPr>
            <a:r>
              <a:rPr b="1" lang="es-ES" sz="1050" spc="-1" strike="noStrike">
                <a:solidFill>
                  <a:srgbClr val="ff8200"/>
                </a:solidFill>
                <a:uFill>
                  <a:solidFill>
                    <a:srgbClr val="ffffff"/>
                  </a:solidFill>
                </a:uFill>
                <a:latin typeface="Century Gothic"/>
                <a:ea typeface="DejaVu Sans"/>
              </a:rPr>
              <a:t>&gt;&gt; </a:t>
            </a:r>
            <a:r>
              <a:rPr b="1" lang="es-ES" sz="1200" spc="-1" strike="noStrike">
                <a:solidFill>
                  <a:srgbClr val="5f5f5f"/>
                </a:solidFill>
                <a:uFill>
                  <a:solidFill>
                    <a:srgbClr val="ffffff"/>
                  </a:solidFill>
                </a:uFill>
                <a:latin typeface="Century Gothic"/>
                <a:ea typeface="DejaVu Sans"/>
              </a:rPr>
              <a:t>CONCLUSIONES ESTUDIO REALIZADO</a:t>
            </a:r>
            <a:endParaRPr b="0" lang="es-ES" sz="1800" spc="-1" strike="noStrike">
              <a:solidFill>
                <a:srgbClr val="000000"/>
              </a:solidFill>
              <a:uFill>
                <a:solidFill>
                  <a:srgbClr val="ffffff"/>
                </a:solidFill>
              </a:uFill>
              <a:latin typeface="Arial"/>
            </a:endParaRPr>
          </a:p>
        </p:txBody>
      </p:sp>
      <p:sp>
        <p:nvSpPr>
          <p:cNvPr id="312" name="CustomShape 3"/>
          <p:cNvSpPr/>
          <p:nvPr/>
        </p:nvSpPr>
        <p:spPr>
          <a:xfrm>
            <a:off x="312840" y="1179000"/>
            <a:ext cx="2553120" cy="1858320"/>
          </a:xfrm>
          <a:prstGeom prst="rect">
            <a:avLst/>
          </a:prstGeom>
          <a:solidFill>
            <a:srgbClr val="f2f2f2"/>
          </a:solidFill>
          <a:ln w="12600">
            <a:noFill/>
          </a:ln>
        </p:spPr>
        <p:style>
          <a:lnRef idx="0"/>
          <a:fillRef idx="0"/>
          <a:effectRef idx="0"/>
          <a:fontRef idx="minor"/>
        </p:style>
      </p:sp>
      <p:sp>
        <p:nvSpPr>
          <p:cNvPr id="313" name="CustomShape 4"/>
          <p:cNvSpPr/>
          <p:nvPr/>
        </p:nvSpPr>
        <p:spPr>
          <a:xfrm>
            <a:off x="114840" y="1122480"/>
            <a:ext cx="395280" cy="395280"/>
          </a:xfrm>
          <a:prstGeom prst="ellipse">
            <a:avLst/>
          </a:prstGeom>
          <a:solidFill>
            <a:srgbClr val="003962"/>
          </a:solidFill>
          <a:ln>
            <a:noFill/>
          </a:ln>
        </p:spPr>
        <p:style>
          <a:lnRef idx="2">
            <a:schemeClr val="accent1">
              <a:shade val="50000"/>
            </a:schemeClr>
          </a:lnRef>
          <a:fillRef idx="1">
            <a:schemeClr val="accent1"/>
          </a:fillRef>
          <a:effectRef idx="0">
            <a:schemeClr val="accent1"/>
          </a:effectRef>
          <a:fontRef idx="minor"/>
        </p:style>
      </p:sp>
      <p:pic>
        <p:nvPicPr>
          <p:cNvPr id="314" name="Gráfico 20" descr=""/>
          <p:cNvPicPr/>
          <p:nvPr/>
        </p:nvPicPr>
        <p:blipFill>
          <a:blip r:embed="rId1"/>
          <a:stretch/>
        </p:blipFill>
        <p:spPr>
          <a:xfrm>
            <a:off x="148320" y="1156320"/>
            <a:ext cx="327960" cy="327960"/>
          </a:xfrm>
          <a:prstGeom prst="rect">
            <a:avLst/>
          </a:prstGeom>
          <a:ln>
            <a:noFill/>
          </a:ln>
        </p:spPr>
      </p:pic>
      <p:sp>
        <p:nvSpPr>
          <p:cNvPr id="315" name="CustomShape 5"/>
          <p:cNvSpPr/>
          <p:nvPr/>
        </p:nvSpPr>
        <p:spPr>
          <a:xfrm>
            <a:off x="586080" y="1189800"/>
            <a:ext cx="954720" cy="249840"/>
          </a:xfrm>
          <a:prstGeom prst="rect">
            <a:avLst/>
          </a:prstGeom>
          <a:noFill/>
          <a:ln>
            <a:noFill/>
          </a:ln>
        </p:spPr>
        <p:style>
          <a:lnRef idx="0"/>
          <a:fillRef idx="0"/>
          <a:effectRef idx="0"/>
          <a:fontRef idx="minor"/>
        </p:style>
        <p:txBody>
          <a:bodyPr lIns="90000" rIns="90000" tIns="45000" bIns="45000"/>
          <a:p>
            <a:pPr>
              <a:lnSpc>
                <a:spcPct val="100000"/>
              </a:lnSpc>
            </a:pPr>
            <a:r>
              <a:rPr b="0" lang="es-ES" sz="1050" spc="-1" strike="noStrike">
                <a:solidFill>
                  <a:srgbClr val="5f5f5f"/>
                </a:solidFill>
                <a:uFill>
                  <a:solidFill>
                    <a:srgbClr val="ffffff"/>
                  </a:solidFill>
                </a:uFill>
                <a:latin typeface="Century Gothic"/>
                <a:ea typeface="DejaVu Sans"/>
              </a:rPr>
              <a:t>INDUSTRIA</a:t>
            </a:r>
            <a:endParaRPr b="0" lang="es-ES" sz="1800" spc="-1" strike="noStrike">
              <a:solidFill>
                <a:srgbClr val="000000"/>
              </a:solidFill>
              <a:uFill>
                <a:solidFill>
                  <a:srgbClr val="ffffff"/>
                </a:solidFill>
              </a:uFill>
              <a:latin typeface="Arial"/>
            </a:endParaRPr>
          </a:p>
        </p:txBody>
      </p:sp>
      <p:sp>
        <p:nvSpPr>
          <p:cNvPr id="316" name="CustomShape 6"/>
          <p:cNvSpPr/>
          <p:nvPr/>
        </p:nvSpPr>
        <p:spPr>
          <a:xfrm>
            <a:off x="312840" y="1509480"/>
            <a:ext cx="2553120" cy="137520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Necesario incrementar la oferta de suelo industrial y adecuar la formación a las necesidades de la industria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La percepción de Ibi como lugar para emprender nuevos negocios es mejorable. Por otra parte, cabe mejora en la potenciación de canales digitales para la búsqueda y oferta de empleo</a:t>
            </a:r>
            <a:endParaRPr b="0" lang="es-ES" sz="1800" spc="-1" strike="noStrike">
              <a:solidFill>
                <a:srgbClr val="000000"/>
              </a:solidFill>
              <a:uFill>
                <a:solidFill>
                  <a:srgbClr val="ffffff"/>
                </a:solidFill>
              </a:uFill>
              <a:latin typeface="Arial"/>
            </a:endParaRPr>
          </a:p>
        </p:txBody>
      </p:sp>
      <p:sp>
        <p:nvSpPr>
          <p:cNvPr id="317" name="CustomShape 7"/>
          <p:cNvSpPr/>
          <p:nvPr/>
        </p:nvSpPr>
        <p:spPr>
          <a:xfrm>
            <a:off x="3293280" y="1180440"/>
            <a:ext cx="2553120" cy="1858320"/>
          </a:xfrm>
          <a:prstGeom prst="rect">
            <a:avLst/>
          </a:prstGeom>
          <a:solidFill>
            <a:srgbClr val="f2f2f2"/>
          </a:solidFill>
          <a:ln w="12600">
            <a:noFill/>
          </a:ln>
        </p:spPr>
        <p:style>
          <a:lnRef idx="0"/>
          <a:fillRef idx="0"/>
          <a:effectRef idx="0"/>
          <a:fontRef idx="minor"/>
        </p:style>
      </p:sp>
      <p:sp>
        <p:nvSpPr>
          <p:cNvPr id="318" name="CustomShape 8"/>
          <p:cNvSpPr/>
          <p:nvPr/>
        </p:nvSpPr>
        <p:spPr>
          <a:xfrm>
            <a:off x="3528360" y="1190880"/>
            <a:ext cx="954720" cy="249840"/>
          </a:xfrm>
          <a:prstGeom prst="rect">
            <a:avLst/>
          </a:prstGeom>
          <a:noFill/>
          <a:ln>
            <a:noFill/>
          </a:ln>
        </p:spPr>
        <p:style>
          <a:lnRef idx="0"/>
          <a:fillRef idx="0"/>
          <a:effectRef idx="0"/>
          <a:fontRef idx="minor"/>
        </p:style>
        <p:txBody>
          <a:bodyPr lIns="90000" rIns="90000" tIns="45000" bIns="45000"/>
          <a:p>
            <a:pPr>
              <a:lnSpc>
                <a:spcPct val="100000"/>
              </a:lnSpc>
            </a:pPr>
            <a:r>
              <a:rPr b="0" lang="es-ES" sz="1050" spc="-1" strike="noStrike">
                <a:solidFill>
                  <a:srgbClr val="5f5f5f"/>
                </a:solidFill>
                <a:uFill>
                  <a:solidFill>
                    <a:srgbClr val="ffffff"/>
                  </a:solidFill>
                </a:uFill>
                <a:latin typeface="Century Gothic"/>
                <a:ea typeface="DejaVu Sans"/>
              </a:rPr>
              <a:t>COMERCIO</a:t>
            </a:r>
            <a:endParaRPr b="0" lang="es-ES" sz="1800" spc="-1" strike="noStrike">
              <a:solidFill>
                <a:srgbClr val="000000"/>
              </a:solidFill>
              <a:uFill>
                <a:solidFill>
                  <a:srgbClr val="ffffff"/>
                </a:solidFill>
              </a:uFill>
              <a:latin typeface="Arial"/>
            </a:endParaRPr>
          </a:p>
        </p:txBody>
      </p:sp>
      <p:sp>
        <p:nvSpPr>
          <p:cNvPr id="319" name="CustomShape 9"/>
          <p:cNvSpPr/>
          <p:nvPr/>
        </p:nvSpPr>
        <p:spPr>
          <a:xfrm>
            <a:off x="3293280" y="1510920"/>
            <a:ext cx="2553120" cy="96372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Oferta de comercio local insuficiente o poco adaptado a las necesidades de los consumidores que en ocasiones provoca que el público se desplace a otros municipios</a:t>
            </a:r>
            <a:endParaRPr b="0" lang="es-ES" sz="1800" spc="-1" strike="noStrike">
              <a:solidFill>
                <a:srgbClr val="000000"/>
              </a:solidFill>
              <a:uFill>
                <a:solidFill>
                  <a:srgbClr val="ffffff"/>
                </a:solidFill>
              </a:uFill>
              <a:latin typeface="Arial"/>
            </a:endParaRPr>
          </a:p>
          <a:p>
            <a:pPr>
              <a:lnSpc>
                <a:spcPct val="100000"/>
              </a:lnSpc>
            </a:pPr>
            <a:endParaRPr b="0" lang="es-ES" sz="1800" spc="-1" strike="noStrike">
              <a:solidFill>
                <a:srgbClr val="000000"/>
              </a:solidFill>
              <a:uFill>
                <a:solidFill>
                  <a:srgbClr val="ffffff"/>
                </a:solidFill>
              </a:uFill>
              <a:latin typeface="Arial"/>
            </a:endParaRPr>
          </a:p>
        </p:txBody>
      </p:sp>
      <p:sp>
        <p:nvSpPr>
          <p:cNvPr id="320" name="CustomShape 10"/>
          <p:cNvSpPr/>
          <p:nvPr/>
        </p:nvSpPr>
        <p:spPr>
          <a:xfrm>
            <a:off x="3098520" y="1119240"/>
            <a:ext cx="395280" cy="395280"/>
          </a:xfrm>
          <a:prstGeom prst="ellipse">
            <a:avLst/>
          </a:prstGeom>
          <a:solidFill>
            <a:srgbClr val="003962"/>
          </a:solidFill>
          <a:ln>
            <a:noFill/>
          </a:ln>
        </p:spPr>
        <p:style>
          <a:lnRef idx="2">
            <a:schemeClr val="accent1">
              <a:shade val="50000"/>
            </a:schemeClr>
          </a:lnRef>
          <a:fillRef idx="1">
            <a:schemeClr val="accent1"/>
          </a:fillRef>
          <a:effectRef idx="0">
            <a:schemeClr val="accent1"/>
          </a:effectRef>
          <a:fontRef idx="minor"/>
        </p:style>
      </p:sp>
      <p:pic>
        <p:nvPicPr>
          <p:cNvPr id="321" name="Gráfico 10" descr=""/>
          <p:cNvPicPr/>
          <p:nvPr/>
        </p:nvPicPr>
        <p:blipFill>
          <a:blip r:embed="rId2"/>
          <a:stretch/>
        </p:blipFill>
        <p:spPr>
          <a:xfrm>
            <a:off x="3132360" y="1153080"/>
            <a:ext cx="327960" cy="327960"/>
          </a:xfrm>
          <a:prstGeom prst="rect">
            <a:avLst/>
          </a:prstGeom>
          <a:ln>
            <a:noFill/>
          </a:ln>
        </p:spPr>
      </p:pic>
      <p:sp>
        <p:nvSpPr>
          <p:cNvPr id="322" name="CustomShape 11"/>
          <p:cNvSpPr/>
          <p:nvPr/>
        </p:nvSpPr>
        <p:spPr>
          <a:xfrm>
            <a:off x="6273720" y="1180440"/>
            <a:ext cx="2553120" cy="1858320"/>
          </a:xfrm>
          <a:prstGeom prst="rect">
            <a:avLst/>
          </a:prstGeom>
          <a:solidFill>
            <a:srgbClr val="f2f2f2"/>
          </a:solidFill>
          <a:ln w="12600">
            <a:noFill/>
          </a:ln>
        </p:spPr>
        <p:style>
          <a:lnRef idx="0"/>
          <a:fillRef idx="0"/>
          <a:effectRef idx="0"/>
          <a:fontRef idx="minor"/>
        </p:style>
      </p:sp>
      <p:sp>
        <p:nvSpPr>
          <p:cNvPr id="323" name="CustomShape 12"/>
          <p:cNvSpPr/>
          <p:nvPr/>
        </p:nvSpPr>
        <p:spPr>
          <a:xfrm>
            <a:off x="6547320" y="1190880"/>
            <a:ext cx="954720" cy="249840"/>
          </a:xfrm>
          <a:prstGeom prst="rect">
            <a:avLst/>
          </a:prstGeom>
          <a:noFill/>
          <a:ln>
            <a:noFill/>
          </a:ln>
        </p:spPr>
        <p:style>
          <a:lnRef idx="0"/>
          <a:fillRef idx="0"/>
          <a:effectRef idx="0"/>
          <a:fontRef idx="minor"/>
        </p:style>
        <p:txBody>
          <a:bodyPr lIns="90000" rIns="90000" tIns="45000" bIns="45000"/>
          <a:p>
            <a:pPr>
              <a:lnSpc>
                <a:spcPct val="100000"/>
              </a:lnSpc>
            </a:pPr>
            <a:r>
              <a:rPr b="0" lang="es-ES" sz="1050" spc="-1" strike="noStrike">
                <a:solidFill>
                  <a:srgbClr val="5f5f5f"/>
                </a:solidFill>
                <a:uFill>
                  <a:solidFill>
                    <a:srgbClr val="ffffff"/>
                  </a:solidFill>
                </a:uFill>
                <a:latin typeface="Century Gothic"/>
                <a:ea typeface="DejaVu Sans"/>
              </a:rPr>
              <a:t>TURISMO</a:t>
            </a:r>
            <a:endParaRPr b="0" lang="es-ES" sz="1800" spc="-1" strike="noStrike">
              <a:solidFill>
                <a:srgbClr val="000000"/>
              </a:solidFill>
              <a:uFill>
                <a:solidFill>
                  <a:srgbClr val="ffffff"/>
                </a:solidFill>
              </a:uFill>
              <a:latin typeface="Arial"/>
            </a:endParaRPr>
          </a:p>
        </p:txBody>
      </p:sp>
      <p:sp>
        <p:nvSpPr>
          <p:cNvPr id="324" name="CustomShape 13"/>
          <p:cNvSpPr/>
          <p:nvPr/>
        </p:nvSpPr>
        <p:spPr>
          <a:xfrm>
            <a:off x="6273720" y="1510920"/>
            <a:ext cx="2553120" cy="151236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Necesidad de potenciar el turismo rural y adecuar las opciones de pernoctación disponibles al tipo de turismo en Ibi</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Potenciar a Ibi como destino turístico familiar es algo en lo que un gran número de encuestados están de acuerdo. El turismo gastronómico tiene potencial pero se aprecia como algo complementario</a:t>
            </a:r>
            <a:endParaRPr b="0" lang="es-ES" sz="1800" spc="-1" strike="noStrike">
              <a:solidFill>
                <a:srgbClr val="000000"/>
              </a:solidFill>
              <a:uFill>
                <a:solidFill>
                  <a:srgbClr val="ffffff"/>
                </a:solidFill>
              </a:uFill>
              <a:latin typeface="Arial"/>
            </a:endParaRPr>
          </a:p>
        </p:txBody>
      </p:sp>
      <p:sp>
        <p:nvSpPr>
          <p:cNvPr id="325" name="CustomShape 14"/>
          <p:cNvSpPr/>
          <p:nvPr/>
        </p:nvSpPr>
        <p:spPr>
          <a:xfrm>
            <a:off x="6075720" y="1114560"/>
            <a:ext cx="395280" cy="395280"/>
          </a:xfrm>
          <a:prstGeom prst="ellipse">
            <a:avLst/>
          </a:prstGeom>
          <a:solidFill>
            <a:srgbClr val="003962"/>
          </a:solidFill>
          <a:ln>
            <a:noFill/>
          </a:ln>
        </p:spPr>
        <p:style>
          <a:lnRef idx="2">
            <a:schemeClr val="accent1">
              <a:shade val="50000"/>
            </a:schemeClr>
          </a:lnRef>
          <a:fillRef idx="1">
            <a:schemeClr val="accent1"/>
          </a:fillRef>
          <a:effectRef idx="0">
            <a:schemeClr val="accent1"/>
          </a:effectRef>
          <a:fontRef idx="minor"/>
        </p:style>
      </p:sp>
      <p:pic>
        <p:nvPicPr>
          <p:cNvPr id="326" name="Gráfico 12" descr=""/>
          <p:cNvPicPr/>
          <p:nvPr/>
        </p:nvPicPr>
        <p:blipFill>
          <a:blip r:embed="rId3"/>
          <a:stretch/>
        </p:blipFill>
        <p:spPr>
          <a:xfrm>
            <a:off x="6109560" y="1148400"/>
            <a:ext cx="327960" cy="327960"/>
          </a:xfrm>
          <a:prstGeom prst="rect">
            <a:avLst/>
          </a:prstGeom>
          <a:ln>
            <a:noFill/>
          </a:ln>
        </p:spPr>
      </p:pic>
      <p:sp>
        <p:nvSpPr>
          <p:cNvPr id="327" name="CustomShape 15"/>
          <p:cNvSpPr/>
          <p:nvPr/>
        </p:nvSpPr>
        <p:spPr>
          <a:xfrm>
            <a:off x="312840" y="3228480"/>
            <a:ext cx="8514360" cy="886680"/>
          </a:xfrm>
          <a:prstGeom prst="rect">
            <a:avLst/>
          </a:prstGeom>
          <a:solidFill>
            <a:srgbClr val="f2f2f2"/>
          </a:solidFill>
          <a:ln w="12600">
            <a:solidFill>
              <a:srgbClr val="ffffff"/>
            </a:solidFill>
            <a:miter/>
          </a:ln>
        </p:spPr>
        <p:style>
          <a:lnRef idx="0"/>
          <a:fillRef idx="0"/>
          <a:effectRef idx="0"/>
          <a:fontRef idx="minor"/>
        </p:style>
      </p:sp>
      <p:sp>
        <p:nvSpPr>
          <p:cNvPr id="328" name="CustomShape 16"/>
          <p:cNvSpPr/>
          <p:nvPr/>
        </p:nvSpPr>
        <p:spPr>
          <a:xfrm>
            <a:off x="540720" y="3535560"/>
            <a:ext cx="954720" cy="249840"/>
          </a:xfrm>
          <a:prstGeom prst="rect">
            <a:avLst/>
          </a:prstGeom>
          <a:noFill/>
          <a:ln>
            <a:noFill/>
          </a:ln>
        </p:spPr>
        <p:style>
          <a:lnRef idx="0"/>
          <a:fillRef idx="0"/>
          <a:effectRef idx="0"/>
          <a:fontRef idx="minor"/>
        </p:style>
        <p:txBody>
          <a:bodyPr lIns="90000" rIns="90000" tIns="45000" bIns="45000"/>
          <a:p>
            <a:pPr>
              <a:lnSpc>
                <a:spcPct val="100000"/>
              </a:lnSpc>
            </a:pPr>
            <a:r>
              <a:rPr b="0" lang="es-ES" sz="1050" spc="-1" strike="noStrike">
                <a:solidFill>
                  <a:srgbClr val="5f5f5f"/>
                </a:solidFill>
                <a:uFill>
                  <a:solidFill>
                    <a:srgbClr val="ffffff"/>
                  </a:solidFill>
                </a:uFill>
                <a:latin typeface="Century Gothic"/>
                <a:ea typeface="DejaVu Sans"/>
              </a:rPr>
              <a:t>ENTORNO</a:t>
            </a:r>
            <a:endParaRPr b="0" lang="es-ES" sz="1800" spc="-1" strike="noStrike">
              <a:solidFill>
                <a:srgbClr val="000000"/>
              </a:solidFill>
              <a:uFill>
                <a:solidFill>
                  <a:srgbClr val="ffffff"/>
                </a:solidFill>
              </a:uFill>
              <a:latin typeface="Arial"/>
            </a:endParaRPr>
          </a:p>
        </p:txBody>
      </p:sp>
      <p:sp>
        <p:nvSpPr>
          <p:cNvPr id="329" name="CustomShape 17"/>
          <p:cNvSpPr/>
          <p:nvPr/>
        </p:nvSpPr>
        <p:spPr>
          <a:xfrm>
            <a:off x="1412280" y="3218760"/>
            <a:ext cx="7386120" cy="87732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Según los encuestados la percepción de Ibi es mejor como lugar de trabajo que como lugar de residencia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La calidad de vida según los encuestados sería mejorable si se llevaran a cabo acciones que hicieran de Ibi un municipio adaptado, accesible, inclusivo y sostenible</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Ibi se sitúa cerca de otros municipios gracias a la autopista pero no dispone de una buena comunicación mediante transporte público. Por otra parte, la comunicación entre AAPP y ciudadanos puede mejorar digitalizando las AAPP</a:t>
            </a:r>
            <a:endParaRPr b="0" lang="es-ES" sz="1800" spc="-1" strike="noStrike">
              <a:solidFill>
                <a:srgbClr val="000000"/>
              </a:solidFill>
              <a:uFill>
                <a:solidFill>
                  <a:srgbClr val="ffffff"/>
                </a:solidFill>
              </a:uFill>
              <a:latin typeface="Arial"/>
            </a:endParaRPr>
          </a:p>
        </p:txBody>
      </p:sp>
      <p:sp>
        <p:nvSpPr>
          <p:cNvPr id="330" name="CustomShape 18"/>
          <p:cNvSpPr/>
          <p:nvPr/>
        </p:nvSpPr>
        <p:spPr>
          <a:xfrm>
            <a:off x="45720" y="3464640"/>
            <a:ext cx="395280" cy="395280"/>
          </a:xfrm>
          <a:prstGeom prst="ellipse">
            <a:avLst/>
          </a:prstGeom>
          <a:solidFill>
            <a:srgbClr val="003962"/>
          </a:solidFill>
          <a:ln>
            <a:noFill/>
          </a:ln>
        </p:spPr>
        <p:style>
          <a:lnRef idx="2">
            <a:schemeClr val="accent1">
              <a:shade val="50000"/>
            </a:schemeClr>
          </a:lnRef>
          <a:fillRef idx="1">
            <a:schemeClr val="accent1"/>
          </a:fillRef>
          <a:effectRef idx="0">
            <a:schemeClr val="accent1"/>
          </a:effectRef>
          <a:fontRef idx="minor"/>
        </p:style>
      </p:sp>
      <p:pic>
        <p:nvPicPr>
          <p:cNvPr id="331" name="Gráfico 22" descr=""/>
          <p:cNvPicPr/>
          <p:nvPr/>
        </p:nvPicPr>
        <p:blipFill>
          <a:blip r:embed="rId4"/>
          <a:stretch/>
        </p:blipFill>
        <p:spPr>
          <a:xfrm>
            <a:off x="79560" y="3498120"/>
            <a:ext cx="327960" cy="327960"/>
          </a:xfrm>
          <a:prstGeom prst="rect">
            <a:avLst/>
          </a:prstGeom>
          <a:ln>
            <a:noFill/>
          </a:ln>
        </p:spPr>
      </p:pic>
      <p:sp>
        <p:nvSpPr>
          <p:cNvPr id="332" name="CustomShape 19"/>
          <p:cNvSpPr/>
          <p:nvPr/>
        </p:nvSpPr>
        <p:spPr>
          <a:xfrm>
            <a:off x="312840" y="4230360"/>
            <a:ext cx="8514360" cy="671040"/>
          </a:xfrm>
          <a:prstGeom prst="rect">
            <a:avLst/>
          </a:prstGeom>
          <a:solidFill>
            <a:srgbClr val="f2f2f2"/>
          </a:solidFill>
          <a:ln w="12600">
            <a:solidFill>
              <a:srgbClr val="ffffff"/>
            </a:solidFill>
            <a:miter/>
          </a:ln>
        </p:spPr>
        <p:style>
          <a:lnRef idx="0"/>
          <a:fillRef idx="0"/>
          <a:effectRef idx="0"/>
          <a:fontRef idx="minor"/>
        </p:style>
      </p:sp>
      <p:sp>
        <p:nvSpPr>
          <p:cNvPr id="333" name="CustomShape 20"/>
          <p:cNvSpPr/>
          <p:nvPr/>
        </p:nvSpPr>
        <p:spPr>
          <a:xfrm>
            <a:off x="540720" y="4371480"/>
            <a:ext cx="954720" cy="409680"/>
          </a:xfrm>
          <a:prstGeom prst="rect">
            <a:avLst/>
          </a:prstGeom>
          <a:noFill/>
          <a:ln>
            <a:noFill/>
          </a:ln>
        </p:spPr>
        <p:style>
          <a:lnRef idx="0"/>
          <a:fillRef idx="0"/>
          <a:effectRef idx="0"/>
          <a:fontRef idx="minor"/>
        </p:style>
        <p:txBody>
          <a:bodyPr lIns="90000" rIns="90000" tIns="45000" bIns="45000"/>
          <a:p>
            <a:pPr>
              <a:lnSpc>
                <a:spcPct val="100000"/>
              </a:lnSpc>
            </a:pPr>
            <a:r>
              <a:rPr b="0" lang="es-ES" sz="1050" spc="-1" strike="noStrike">
                <a:solidFill>
                  <a:srgbClr val="5f5f5f"/>
                </a:solidFill>
                <a:uFill>
                  <a:solidFill>
                    <a:srgbClr val="ffffff"/>
                  </a:solidFill>
                </a:uFill>
                <a:latin typeface="Century Gothic"/>
                <a:ea typeface="DejaVu Sans"/>
              </a:rPr>
              <a:t>MERCADO LABORAL</a:t>
            </a:r>
            <a:endParaRPr b="0" lang="es-ES" sz="1800" spc="-1" strike="noStrike">
              <a:solidFill>
                <a:srgbClr val="000000"/>
              </a:solidFill>
              <a:uFill>
                <a:solidFill>
                  <a:srgbClr val="ffffff"/>
                </a:solidFill>
              </a:uFill>
              <a:latin typeface="Arial"/>
            </a:endParaRPr>
          </a:p>
        </p:txBody>
      </p:sp>
      <p:sp>
        <p:nvSpPr>
          <p:cNvPr id="334" name="CustomShape 21"/>
          <p:cNvSpPr/>
          <p:nvPr/>
        </p:nvSpPr>
        <p:spPr>
          <a:xfrm>
            <a:off x="1412280" y="4230360"/>
            <a:ext cx="7386120" cy="68940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La percepción de la FP en el municipio es positiva y mejoraría si se introdujesen ciclos especializados en otras ramas que permitiesen adaptarse a los sectores productivos actuales y futuros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Existe un desajuste entre la oferta y la demanda de empleo. Se detecta una falta de formación específica en algunos de los profesionales que impide cubrir las necesidades que requiere la empresa</a:t>
            </a:r>
            <a:endParaRPr b="0" lang="es-ES" sz="1800" spc="-1" strike="noStrike">
              <a:solidFill>
                <a:srgbClr val="000000"/>
              </a:solidFill>
              <a:uFill>
                <a:solidFill>
                  <a:srgbClr val="ffffff"/>
                </a:solidFill>
              </a:uFill>
              <a:latin typeface="Arial"/>
            </a:endParaRPr>
          </a:p>
        </p:txBody>
      </p:sp>
      <p:sp>
        <p:nvSpPr>
          <p:cNvPr id="335" name="CustomShape 22"/>
          <p:cNvSpPr/>
          <p:nvPr/>
        </p:nvSpPr>
        <p:spPr>
          <a:xfrm>
            <a:off x="45720" y="4381200"/>
            <a:ext cx="395280" cy="395280"/>
          </a:xfrm>
          <a:prstGeom prst="ellipse">
            <a:avLst/>
          </a:prstGeom>
          <a:solidFill>
            <a:srgbClr val="003962"/>
          </a:solidFill>
          <a:ln>
            <a:noFill/>
          </a:ln>
        </p:spPr>
        <p:style>
          <a:lnRef idx="2">
            <a:schemeClr val="accent1">
              <a:shade val="50000"/>
            </a:schemeClr>
          </a:lnRef>
          <a:fillRef idx="1">
            <a:schemeClr val="accent1"/>
          </a:fillRef>
          <a:effectRef idx="0">
            <a:schemeClr val="accent1"/>
          </a:effectRef>
          <a:fontRef idx="minor"/>
        </p:style>
      </p:sp>
      <p:pic>
        <p:nvPicPr>
          <p:cNvPr id="336" name="Gráfico 14" descr=""/>
          <p:cNvPicPr/>
          <p:nvPr/>
        </p:nvPicPr>
        <p:blipFill>
          <a:blip r:embed="rId5"/>
          <a:stretch/>
        </p:blipFill>
        <p:spPr>
          <a:xfrm>
            <a:off x="79560" y="4414680"/>
            <a:ext cx="327960" cy="327960"/>
          </a:xfrm>
          <a:prstGeom prst="rect">
            <a:avLst/>
          </a:prstGeom>
          <a:ln>
            <a:noFill/>
          </a:ln>
        </p:spPr>
      </p:pic>
      <p:sp>
        <p:nvSpPr>
          <p:cNvPr id="337" name="CustomShape 23"/>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296"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ANÁLISIS DE SITUACIÓN</a:t>
            </a:r>
            <a:endParaRPr b="0" lang="es-ES" sz="1800" spc="-1" strike="noStrike">
              <a:solidFill>
                <a:srgbClr val="000000"/>
              </a:solidFill>
              <a:uFill>
                <a:solidFill>
                  <a:srgbClr val="ffffff"/>
                </a:solidFill>
              </a:uFill>
              <a:latin typeface="Arial"/>
            </a:endParaRPr>
          </a:p>
        </p:txBody>
      </p:sp>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3C644502-D803-4307-93A2-4EFD9CAB9EF9}" type="slidenum">
              <a:rPr b="1" lang="es-ES" sz="11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339" name="CustomShape 2"/>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0" lang="es-ES" sz="1400" spc="296" strike="noStrike">
                <a:solidFill>
                  <a:srgbClr val="ff8200"/>
                </a:solidFill>
                <a:uFill>
                  <a:solidFill>
                    <a:srgbClr val="ffffff"/>
                  </a:solidFill>
                </a:uFill>
                <a:latin typeface="Century Gothic"/>
                <a:ea typeface="DejaVu Sans"/>
              </a:rPr>
              <a:t> CONLUSIÓN – </a:t>
            </a:r>
            <a:r>
              <a:rPr b="1" lang="es-ES" sz="1400" spc="296" strike="noStrike">
                <a:solidFill>
                  <a:srgbClr val="ff8200"/>
                </a:solidFill>
                <a:uFill>
                  <a:solidFill>
                    <a:srgbClr val="ffffff"/>
                  </a:solidFill>
                </a:uFill>
                <a:latin typeface="Century Gothic"/>
                <a:ea typeface="DejaVu Sans"/>
              </a:rPr>
              <a:t>4</a:t>
            </a:r>
            <a:r>
              <a:rPr b="0" lang="es-ES" sz="1400" spc="296" strike="noStrike">
                <a:solidFill>
                  <a:srgbClr val="ff8200"/>
                </a:solidFill>
                <a:uFill>
                  <a:solidFill>
                    <a:srgbClr val="ffffff"/>
                  </a:solidFill>
                </a:uFill>
                <a:latin typeface="Century Gothic"/>
                <a:ea typeface="DejaVu Sans"/>
              </a:rPr>
              <a:t> </a:t>
            </a:r>
            <a:r>
              <a:rPr b="1" lang="es-ES" sz="1400" spc="296" strike="noStrike">
                <a:solidFill>
                  <a:srgbClr val="ff8200"/>
                </a:solidFill>
                <a:uFill>
                  <a:solidFill>
                    <a:srgbClr val="ffffff"/>
                  </a:solidFill>
                </a:uFill>
                <a:latin typeface="Century Gothic"/>
                <a:ea typeface="DejaVu Sans"/>
              </a:rPr>
              <a:t>EJES ESTRATÉGICOS</a:t>
            </a:r>
            <a:endParaRPr b="0" lang="es-ES" sz="1800" spc="-1" strike="noStrike">
              <a:solidFill>
                <a:srgbClr val="000000"/>
              </a:solidFill>
              <a:uFill>
                <a:solidFill>
                  <a:srgbClr val="ffffff"/>
                </a:solidFill>
              </a:uFill>
              <a:latin typeface="Arial"/>
            </a:endParaRPr>
          </a:p>
        </p:txBody>
      </p:sp>
      <p:sp>
        <p:nvSpPr>
          <p:cNvPr id="340" name="CustomShape 3"/>
          <p:cNvSpPr/>
          <p:nvPr/>
        </p:nvSpPr>
        <p:spPr>
          <a:xfrm>
            <a:off x="247320" y="756000"/>
            <a:ext cx="8534160" cy="1003320"/>
          </a:xfrm>
          <a:prstGeom prst="rect">
            <a:avLst/>
          </a:prstGeom>
          <a:noFill/>
          <a:ln>
            <a:noFill/>
          </a:ln>
        </p:spPr>
        <p:style>
          <a:lnRef idx="0"/>
          <a:fillRef idx="0"/>
          <a:effectRef idx="0"/>
          <a:fontRef idx="minor"/>
        </p:style>
        <p:txBody>
          <a:bodyPr lIns="90000" rIns="90000" tIns="45000" bIns="45000" anchor="ctr"/>
          <a:p>
            <a:pPr>
              <a:lnSpc>
                <a:spcPct val="100000"/>
              </a:lnSpc>
            </a:pPr>
            <a:r>
              <a:rPr b="1" lang="es-ES" sz="1600" spc="-1" strike="noStrike">
                <a:solidFill>
                  <a:srgbClr val="ed7d31"/>
                </a:solidFill>
                <a:uFill>
                  <a:solidFill>
                    <a:srgbClr val="ffffff"/>
                  </a:solidFill>
                </a:uFill>
                <a:latin typeface="Century Gothic"/>
                <a:ea typeface="DejaVu Sans"/>
              </a:rPr>
              <a:t>EJE 1 </a:t>
            </a:r>
            <a:r>
              <a:rPr b="1" lang="es-ES" sz="1600" spc="-1" strike="noStrike">
                <a:solidFill>
                  <a:srgbClr val="003a62"/>
                </a:solidFill>
                <a:uFill>
                  <a:solidFill>
                    <a:srgbClr val="ffffff"/>
                  </a:solidFill>
                </a:uFill>
                <a:latin typeface="Century Gothic"/>
                <a:ea typeface="DejaVu Sans"/>
              </a:rPr>
              <a:t>Vive en Ibi</a:t>
            </a:r>
            <a:endParaRPr b="0" lang="es-ES" sz="1800" spc="-1" strike="noStrike">
              <a:solidFill>
                <a:srgbClr val="000000"/>
              </a:solidFill>
              <a:uFill>
                <a:solidFill>
                  <a:srgbClr val="ffffff"/>
                </a:solidFill>
              </a:uFill>
              <a:latin typeface="Arial"/>
            </a:endParaRPr>
          </a:p>
          <a:p>
            <a:pPr lvl="2" marL="631800" indent="-173880">
              <a:lnSpc>
                <a:spcPct val="100000"/>
              </a:lnSpc>
              <a:buClr>
                <a:srgbClr val="5f5f5f"/>
              </a:buClr>
              <a:buFont typeface="Courier New"/>
              <a:buChar char="o"/>
            </a:pPr>
            <a:r>
              <a:rPr b="0" lang="es-ES" sz="1100" spc="-1" strike="noStrike">
                <a:solidFill>
                  <a:srgbClr val="5f5f5f"/>
                </a:solidFill>
                <a:uFill>
                  <a:solidFill>
                    <a:srgbClr val="ffffff"/>
                  </a:solidFill>
                </a:uFill>
                <a:latin typeface="Century Gothic"/>
                <a:ea typeface="DejaVu Sans"/>
              </a:rPr>
              <a:t>En esta línea se enmarcan las acciones encaminadas a mejorar el comercio, la restauración, el ocio y la calidad de vida en el municipio, persiguiendo los objetivos definidos en la Agenda 2030. El objetivo final es atraer a un número mayor de habitantes al municipio y evitar las emigraciones, principalmente de población joven y, así, revertir el envejecimiento de la población. </a:t>
            </a:r>
            <a:endParaRPr b="0" lang="es-ES" sz="1800" spc="-1" strike="noStrike">
              <a:solidFill>
                <a:srgbClr val="000000"/>
              </a:solidFill>
              <a:uFill>
                <a:solidFill>
                  <a:srgbClr val="ffffff"/>
                </a:solidFill>
              </a:uFill>
              <a:latin typeface="Arial"/>
            </a:endParaRPr>
          </a:p>
        </p:txBody>
      </p:sp>
      <p:sp>
        <p:nvSpPr>
          <p:cNvPr id="341" name="CustomShape 4"/>
          <p:cNvSpPr/>
          <p:nvPr/>
        </p:nvSpPr>
        <p:spPr>
          <a:xfrm>
            <a:off x="247320" y="1823760"/>
            <a:ext cx="8593200" cy="1003320"/>
          </a:xfrm>
          <a:prstGeom prst="rect">
            <a:avLst/>
          </a:prstGeom>
          <a:noFill/>
          <a:ln>
            <a:noFill/>
          </a:ln>
        </p:spPr>
        <p:style>
          <a:lnRef idx="0"/>
          <a:fillRef idx="0"/>
          <a:effectRef idx="0"/>
          <a:fontRef idx="minor"/>
        </p:style>
        <p:txBody>
          <a:bodyPr lIns="90000" rIns="90000" tIns="45000" bIns="45000" anchor="ctr"/>
          <a:p>
            <a:pPr>
              <a:lnSpc>
                <a:spcPct val="100000"/>
              </a:lnSpc>
            </a:pPr>
            <a:r>
              <a:rPr b="1" lang="es-ES" sz="1600" spc="-1" strike="noStrike">
                <a:solidFill>
                  <a:srgbClr val="ed7d31"/>
                </a:solidFill>
                <a:uFill>
                  <a:solidFill>
                    <a:srgbClr val="ffffff"/>
                  </a:solidFill>
                </a:uFill>
                <a:latin typeface="Century Gothic"/>
                <a:ea typeface="DejaVu Sans"/>
              </a:rPr>
              <a:t>EJE 2 </a:t>
            </a:r>
            <a:r>
              <a:rPr b="1" lang="es-ES" sz="1600" spc="-1" strike="noStrike">
                <a:solidFill>
                  <a:srgbClr val="003a62"/>
                </a:solidFill>
                <a:uFill>
                  <a:solidFill>
                    <a:srgbClr val="ffffff"/>
                  </a:solidFill>
                </a:uFill>
                <a:latin typeface="Century Gothic"/>
                <a:ea typeface="DejaVu Sans"/>
              </a:rPr>
              <a:t>Trabaja en Ibi</a:t>
            </a:r>
            <a:endParaRPr b="0" lang="es-ES" sz="1800" spc="-1" strike="noStrike">
              <a:solidFill>
                <a:srgbClr val="000000"/>
              </a:solidFill>
              <a:uFill>
                <a:solidFill>
                  <a:srgbClr val="ffffff"/>
                </a:solidFill>
              </a:uFill>
              <a:latin typeface="Arial"/>
            </a:endParaRPr>
          </a:p>
          <a:p>
            <a:pPr lvl="2" marL="631800" indent="-173880">
              <a:lnSpc>
                <a:spcPct val="100000"/>
              </a:lnSpc>
              <a:buClr>
                <a:srgbClr val="5f5f5f"/>
              </a:buClr>
              <a:buFont typeface="Courier New"/>
              <a:buChar char="o"/>
            </a:pPr>
            <a:r>
              <a:rPr b="0" lang="es-ES" sz="1100" spc="-1" strike="noStrike">
                <a:solidFill>
                  <a:srgbClr val="5f5f5f"/>
                </a:solidFill>
                <a:uFill>
                  <a:solidFill>
                    <a:srgbClr val="ffffff"/>
                  </a:solidFill>
                </a:uFill>
                <a:latin typeface="Century Gothic"/>
                <a:ea typeface="DejaVu Sans"/>
              </a:rPr>
              <a:t>Acciones relacionadas con la formación y el mercado laboral cuyo objetivo principal es adecuar la oferta y demanda de empleo, formando profesionales cualificados para las necesidades, presentes y futuras, del municipio. En consecuencia, se logrará evitar la fuga de cerebros del municipio, mejorando la empleabilidad de los habitantes de Ibi. </a:t>
            </a:r>
            <a:endParaRPr b="0" lang="es-ES" sz="1800" spc="-1" strike="noStrike">
              <a:solidFill>
                <a:srgbClr val="000000"/>
              </a:solidFill>
              <a:uFill>
                <a:solidFill>
                  <a:srgbClr val="ffffff"/>
                </a:solidFill>
              </a:uFill>
              <a:latin typeface="Arial"/>
            </a:endParaRPr>
          </a:p>
        </p:txBody>
      </p:sp>
      <p:sp>
        <p:nvSpPr>
          <p:cNvPr id="342" name="CustomShape 5"/>
          <p:cNvSpPr/>
          <p:nvPr/>
        </p:nvSpPr>
        <p:spPr>
          <a:xfrm>
            <a:off x="247320" y="2955600"/>
            <a:ext cx="8415720" cy="835920"/>
          </a:xfrm>
          <a:prstGeom prst="rect">
            <a:avLst/>
          </a:prstGeom>
          <a:noFill/>
          <a:ln>
            <a:noFill/>
          </a:ln>
        </p:spPr>
        <p:style>
          <a:lnRef idx="0"/>
          <a:fillRef idx="0"/>
          <a:effectRef idx="0"/>
          <a:fontRef idx="minor"/>
        </p:style>
        <p:txBody>
          <a:bodyPr lIns="90000" rIns="90000" tIns="45000" bIns="45000" anchor="ctr"/>
          <a:p>
            <a:pPr>
              <a:lnSpc>
                <a:spcPct val="100000"/>
              </a:lnSpc>
            </a:pPr>
            <a:r>
              <a:rPr b="1" lang="es-ES" sz="1600" spc="-1" strike="noStrike">
                <a:solidFill>
                  <a:srgbClr val="ed7d31"/>
                </a:solidFill>
                <a:uFill>
                  <a:solidFill>
                    <a:srgbClr val="ffffff"/>
                  </a:solidFill>
                </a:uFill>
                <a:latin typeface="Century Gothic"/>
                <a:ea typeface="DejaVu Sans"/>
              </a:rPr>
              <a:t>EJE 3 </a:t>
            </a:r>
            <a:r>
              <a:rPr b="1" lang="es-ES" sz="1600" spc="-1" strike="noStrike">
                <a:solidFill>
                  <a:srgbClr val="003a62"/>
                </a:solidFill>
                <a:uFill>
                  <a:solidFill>
                    <a:srgbClr val="ffffff"/>
                  </a:solidFill>
                </a:uFill>
                <a:latin typeface="Century Gothic"/>
                <a:ea typeface="DejaVu Sans"/>
              </a:rPr>
              <a:t>Ibi la Gran Fábrica</a:t>
            </a:r>
            <a:endParaRPr b="0" lang="es-ES" sz="1800" spc="-1" strike="noStrike">
              <a:solidFill>
                <a:srgbClr val="000000"/>
              </a:solidFill>
              <a:uFill>
                <a:solidFill>
                  <a:srgbClr val="ffffff"/>
                </a:solidFill>
              </a:uFill>
              <a:latin typeface="Arial"/>
            </a:endParaRPr>
          </a:p>
          <a:p>
            <a:pPr lvl="2" marL="631800" indent="-173880">
              <a:lnSpc>
                <a:spcPct val="100000"/>
              </a:lnSpc>
              <a:buClr>
                <a:srgbClr val="5f5f5f"/>
              </a:buClr>
              <a:buFont typeface="Courier New"/>
              <a:buChar char="o"/>
            </a:pPr>
            <a:r>
              <a:rPr b="0" lang="es-ES" sz="1100" spc="-1" strike="noStrike">
                <a:solidFill>
                  <a:srgbClr val="5f5f5f"/>
                </a:solidFill>
                <a:uFill>
                  <a:solidFill>
                    <a:srgbClr val="ffffff"/>
                  </a:solidFill>
                </a:uFill>
                <a:latin typeface="Century Gothic"/>
                <a:ea typeface="DejaVu Sans"/>
              </a:rPr>
              <a:t>El objetivo de esta línea es convertir al municipio en un polo de atracción de innovación e inversión que permita potenciar la actividad industrial. Las acciones se orientan a mejorar la industria o, incluso, a diversificarla, adaptándola a los cambios y tendencias actuales. </a:t>
            </a:r>
            <a:endParaRPr b="0" lang="es-ES" sz="1800" spc="-1" strike="noStrike">
              <a:solidFill>
                <a:srgbClr val="000000"/>
              </a:solidFill>
              <a:uFill>
                <a:solidFill>
                  <a:srgbClr val="ffffff"/>
                </a:solidFill>
              </a:uFill>
              <a:latin typeface="Arial"/>
            </a:endParaRPr>
          </a:p>
        </p:txBody>
      </p:sp>
      <p:sp>
        <p:nvSpPr>
          <p:cNvPr id="343" name="CustomShape 6"/>
          <p:cNvSpPr/>
          <p:nvPr/>
        </p:nvSpPr>
        <p:spPr>
          <a:xfrm>
            <a:off x="247320" y="3917880"/>
            <a:ext cx="8593200" cy="835920"/>
          </a:xfrm>
          <a:prstGeom prst="rect">
            <a:avLst/>
          </a:prstGeom>
          <a:noFill/>
          <a:ln>
            <a:noFill/>
          </a:ln>
        </p:spPr>
        <p:style>
          <a:lnRef idx="0"/>
          <a:fillRef idx="0"/>
          <a:effectRef idx="0"/>
          <a:fontRef idx="minor"/>
        </p:style>
        <p:txBody>
          <a:bodyPr lIns="90000" rIns="90000" tIns="45000" bIns="45000" anchor="ctr"/>
          <a:p>
            <a:pPr>
              <a:lnSpc>
                <a:spcPct val="100000"/>
              </a:lnSpc>
            </a:pPr>
            <a:r>
              <a:rPr b="1" lang="es-ES" sz="1600" spc="-1" strike="noStrike">
                <a:solidFill>
                  <a:srgbClr val="ed7d31"/>
                </a:solidFill>
                <a:uFill>
                  <a:solidFill>
                    <a:srgbClr val="ffffff"/>
                  </a:solidFill>
                </a:uFill>
                <a:latin typeface="Century Gothic"/>
                <a:ea typeface="DejaVu Sans"/>
              </a:rPr>
              <a:t>EJE 4 </a:t>
            </a:r>
            <a:r>
              <a:rPr b="1" lang="es-ES" sz="1600" spc="-1" strike="noStrike">
                <a:solidFill>
                  <a:srgbClr val="003a62"/>
                </a:solidFill>
                <a:uFill>
                  <a:solidFill>
                    <a:srgbClr val="ffffff"/>
                  </a:solidFill>
                </a:uFill>
                <a:latin typeface="Century Gothic"/>
                <a:ea typeface="DejaVu Sans"/>
              </a:rPr>
              <a:t>Ibi Ciudad del Juguete</a:t>
            </a:r>
            <a:endParaRPr b="0" lang="es-ES" sz="1800" spc="-1" strike="noStrike">
              <a:solidFill>
                <a:srgbClr val="000000"/>
              </a:solidFill>
              <a:uFill>
                <a:solidFill>
                  <a:srgbClr val="ffffff"/>
                </a:solidFill>
              </a:uFill>
              <a:latin typeface="Arial"/>
            </a:endParaRPr>
          </a:p>
          <a:p>
            <a:pPr lvl="2" marL="631800" indent="-173880">
              <a:lnSpc>
                <a:spcPct val="100000"/>
              </a:lnSpc>
              <a:buClr>
                <a:srgbClr val="5f5f5f"/>
              </a:buClr>
              <a:buFont typeface="Courier New"/>
              <a:buChar char="o"/>
            </a:pPr>
            <a:r>
              <a:rPr b="0" lang="es-ES" sz="1100" spc="-1" strike="noStrike">
                <a:solidFill>
                  <a:srgbClr val="5f5f5f"/>
                </a:solidFill>
                <a:uFill>
                  <a:solidFill>
                    <a:srgbClr val="ffffff"/>
                  </a:solidFill>
                </a:uFill>
                <a:latin typeface="Century Gothic"/>
                <a:ea typeface="DejaVu Sans"/>
              </a:rPr>
              <a:t>Acciones que potencien tanto la tradición juguetera como el patrimonio existente en el municipio con el objetivo de diseñar una oferta turística estructurada y un relato coherente que, atraiga a los visitantes e, indirectamente, favorezca a otras actividades productivas del municipio. </a:t>
            </a:r>
            <a:endParaRPr b="0" lang="es-ES" sz="1800" spc="-1" strike="noStrike">
              <a:solidFill>
                <a:srgbClr val="000000"/>
              </a:solidFill>
              <a:uFill>
                <a:solidFill>
                  <a:srgbClr val="ffffff"/>
                </a:solidFill>
              </a:uFill>
              <a:latin typeface="Arial"/>
            </a:endParaRPr>
          </a:p>
        </p:txBody>
      </p:sp>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4"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77887049-214D-4DC4-AAFB-5A9D5C4F57B3}"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graphicFrame>
        <p:nvGraphicFramePr>
          <p:cNvPr id="345" name="Table 2"/>
          <p:cNvGraphicFramePr/>
          <p:nvPr/>
        </p:nvGraphicFramePr>
        <p:xfrm>
          <a:off x="230760" y="596520"/>
          <a:ext cx="8682120" cy="4499280"/>
        </p:xfrm>
        <a:graphic>
          <a:graphicData uri="http://schemas.openxmlformats.org/drawingml/2006/table">
            <a:tbl>
              <a:tblPr/>
              <a:tblGrid>
                <a:gridCol w="453240"/>
                <a:gridCol w="5621400"/>
                <a:gridCol w="2607840"/>
              </a:tblGrid>
              <a:tr h="256320">
                <a:tc>
                  <a:txBody>
                    <a:bodyPr lIns="4320" rIns="4320"/>
                    <a:p>
                      <a:pPr algn="ctr">
                        <a:lnSpc>
                          <a:spcPct val="100000"/>
                        </a:lnSpc>
                      </a:pPr>
                      <a:r>
                        <a:rPr b="1" lang="es-ES" sz="1100" spc="-1" strike="noStrike">
                          <a:solidFill>
                            <a:srgbClr val="5f5f5f"/>
                          </a:solidFill>
                          <a:uFill>
                            <a:solidFill>
                              <a:srgbClr val="ffffff"/>
                            </a:solidFill>
                          </a:uFill>
                          <a:latin typeface="Century Gothic"/>
                        </a:rPr>
                        <a:t>15.</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4320" rIns="4320"/>
                    <a:p>
                      <a:pPr>
                        <a:lnSpc>
                          <a:spcPct val="100000"/>
                        </a:lnSpc>
                      </a:pPr>
                      <a:r>
                        <a:rPr b="1" lang="es-ES" sz="1100" spc="-1" strike="noStrike">
                          <a:solidFill>
                            <a:srgbClr val="5f5f5f"/>
                          </a:solidFill>
                          <a:uFill>
                            <a:solidFill>
                              <a:srgbClr val="ffffff"/>
                            </a:solidFill>
                          </a:uFill>
                          <a:latin typeface="Century Gothic"/>
                        </a:rPr>
                        <a:t>LÍNEAS ESTRATÉGICAS</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cPr marL="4320" marR="4320">
                    <a:lnL w="12240">
                      <a:solidFill>
                        <a:srgbClr val="000000"/>
                      </a:solidFill>
                    </a:lnL>
                    <a:lnR w="12240">
                      <a:solidFill>
                        <a:srgbClr val="000000"/>
                      </a:solidFill>
                    </a:lnR>
                    <a:lnT w="12240">
                      <a:solidFill>
                        <a:srgbClr val="000000"/>
                      </a:solidFill>
                    </a:lnT>
                    <a:lnB w="12240">
                      <a:solidFill>
                        <a:srgbClr val="000000"/>
                      </a:solidFill>
                    </a:lnB>
                    <a:noFill/>
                  </a:tcPr>
                </a:tc>
              </a:tr>
              <a:tr h="270360">
                <a:tc>
                  <a:txBody>
                    <a:bodyPr lIns="4320" rIns="4320"/>
                    <a:p>
                      <a:pPr algn="ctr">
                        <a:lnSpc>
                          <a:spcPct val="100000"/>
                        </a:lnSpc>
                      </a:pPr>
                      <a:r>
                        <a:rPr b="1" lang="es-ES" sz="1200" spc="-1" strike="noStrike">
                          <a:solidFill>
                            <a:srgbClr val="000000"/>
                          </a:solidFill>
                          <a:uFill>
                            <a:solidFill>
                              <a:srgbClr val="ffffff"/>
                            </a:solidFill>
                          </a:uFill>
                          <a:latin typeface="Century Gothic"/>
                        </a:rPr>
                        <a:t>EJE 1</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solidFill>
                      <a:srgbClr val="70ad47"/>
                    </a:solidFill>
                  </a:tcPr>
                </a:tc>
                <a:tc>
                  <a:txBody>
                    <a:bodyPr lIns="4320" rIns="4320"/>
                    <a:p>
                      <a:pPr>
                        <a:lnSpc>
                          <a:spcPct val="100000"/>
                        </a:lnSpc>
                      </a:pPr>
                      <a:r>
                        <a:rPr b="1" lang="es-ES" sz="1200" spc="-1" strike="noStrike">
                          <a:solidFill>
                            <a:srgbClr val="000000"/>
                          </a:solidFill>
                          <a:uFill>
                            <a:solidFill>
                              <a:srgbClr val="ffffff"/>
                            </a:solidFill>
                          </a:uFill>
                          <a:latin typeface="Century Gothic"/>
                        </a:rPr>
                        <a:t>  </a:t>
                      </a:r>
                      <a:r>
                        <a:rPr b="1" lang="es-ES" sz="1200" spc="-1" strike="noStrike">
                          <a:solidFill>
                            <a:srgbClr val="000000"/>
                          </a:solidFill>
                          <a:uFill>
                            <a:solidFill>
                              <a:srgbClr val="ffffff"/>
                            </a:solidFill>
                          </a:uFill>
                          <a:latin typeface="Century Gothic"/>
                        </a:rPr>
                        <a:t>VIVE EN IBI</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cPr marL="4320" marR="4320">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L.1</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4320" rIns="4320"/>
                    <a:p>
                      <a:pPr>
                        <a:lnSpc>
                          <a:spcPct val="100000"/>
                        </a:lnSpc>
                      </a:pPr>
                      <a:r>
                        <a:rPr b="0" lang="es-ES" sz="1200" spc="-1" strike="noStrike">
                          <a:solidFill>
                            <a:srgbClr val="000000"/>
                          </a:solidFill>
                          <a:uFill>
                            <a:solidFill>
                              <a:srgbClr val="ffffff"/>
                            </a:solidFill>
                          </a:uFill>
                          <a:latin typeface="Century Gothic"/>
                        </a:rPr>
                        <a:t>Plan de mejora del casco histórico</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cPr marL="4320" marR="432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L.2</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4320" rIns="4320"/>
                    <a:p>
                      <a:pPr>
                        <a:lnSpc>
                          <a:spcPct val="100000"/>
                        </a:lnSpc>
                      </a:pPr>
                      <a:r>
                        <a:rPr b="0" lang="es-ES" sz="1200" spc="-1" strike="noStrike">
                          <a:solidFill>
                            <a:srgbClr val="000000"/>
                          </a:solidFill>
                          <a:uFill>
                            <a:solidFill>
                              <a:srgbClr val="ffffff"/>
                            </a:solidFill>
                          </a:uFill>
                          <a:latin typeface="Century Gothic"/>
                        </a:rPr>
                        <a:t>Impulso y modernización del comercio local</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cPr marL="4320" marR="432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L.3</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4320" rIns="4320"/>
                    <a:p>
                      <a:pPr>
                        <a:lnSpc>
                          <a:spcPct val="100000"/>
                        </a:lnSpc>
                      </a:pPr>
                      <a:r>
                        <a:rPr b="0" lang="es-ES" sz="1200" spc="-1" strike="noStrike">
                          <a:solidFill>
                            <a:srgbClr val="000000"/>
                          </a:solidFill>
                          <a:uFill>
                            <a:solidFill>
                              <a:srgbClr val="ffffff"/>
                            </a:solidFill>
                          </a:uFill>
                          <a:latin typeface="Century Gothic"/>
                        </a:rPr>
                        <a:t>Reactivación de la restauración y el ocio juvenil</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cPr marL="4320" marR="432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L.4</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4320" rIns="4320"/>
                    <a:p>
                      <a:pPr>
                        <a:lnSpc>
                          <a:spcPct val="100000"/>
                        </a:lnSpc>
                      </a:pPr>
                      <a:r>
                        <a:rPr b="0" lang="es-ES" sz="1200" spc="-1" strike="noStrike">
                          <a:solidFill>
                            <a:srgbClr val="000000"/>
                          </a:solidFill>
                          <a:uFill>
                            <a:solidFill>
                              <a:srgbClr val="ffffff"/>
                            </a:solidFill>
                          </a:uFill>
                          <a:latin typeface="Century Gothic"/>
                        </a:rPr>
                        <a:t>Convivencia y bienestar social en el municipio</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cPr marL="4320" marR="432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L.5</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4320" rIns="4320"/>
                    <a:p>
                      <a:pPr>
                        <a:lnSpc>
                          <a:spcPct val="100000"/>
                        </a:lnSpc>
                      </a:pPr>
                      <a:r>
                        <a:rPr b="0" lang="es-ES" sz="1200" spc="-1" strike="noStrike">
                          <a:solidFill>
                            <a:srgbClr val="000000"/>
                          </a:solidFill>
                          <a:uFill>
                            <a:solidFill>
                              <a:srgbClr val="ffffff"/>
                            </a:solidFill>
                          </a:uFill>
                          <a:latin typeface="Century Gothic"/>
                        </a:rPr>
                        <a:t>Municipio accesible, sostenible e inteligente</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cPr marL="4320" marR="4320">
                    <a:lnL w="12240">
                      <a:solidFill>
                        <a:srgbClr val="000000"/>
                      </a:solidFill>
                    </a:lnL>
                    <a:lnR w="12240">
                      <a:solidFill>
                        <a:srgbClr val="000000"/>
                      </a:solidFill>
                    </a:lnR>
                    <a:lnT w="12240">
                      <a:solidFill>
                        <a:srgbClr val="000000"/>
                      </a:solidFill>
                    </a:lnT>
                    <a:lnB w="12240">
                      <a:solidFill>
                        <a:srgbClr val="000000"/>
                      </a:solidFill>
                    </a:lnB>
                    <a:noFill/>
                  </a:tcPr>
                </a:tc>
              </a:tr>
              <a:tr h="270360">
                <a:tc>
                  <a:txBody>
                    <a:bodyPr lIns="9360" rIns="9360"/>
                    <a:p>
                      <a:pPr algn="ctr">
                        <a:lnSpc>
                          <a:spcPct val="100000"/>
                        </a:lnSpc>
                      </a:pPr>
                      <a:r>
                        <a:rPr b="1" lang="es-ES" sz="1200" spc="-1" strike="noStrike">
                          <a:solidFill>
                            <a:srgbClr val="000000"/>
                          </a:solidFill>
                          <a:uFill>
                            <a:solidFill>
                              <a:srgbClr val="ffffff"/>
                            </a:solidFill>
                          </a:uFill>
                          <a:latin typeface="Century Gothic"/>
                        </a:rPr>
                        <a:t>EJE 2</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d7d31"/>
                    </a:solidFill>
                  </a:tcPr>
                </a:tc>
                <a:tc>
                  <a:txBody>
                    <a:bodyPr lIns="9360" rIns="9360"/>
                    <a:p>
                      <a:pPr>
                        <a:lnSpc>
                          <a:spcPct val="100000"/>
                        </a:lnSpc>
                      </a:pPr>
                      <a:r>
                        <a:rPr b="1" lang="es-ES" sz="1200" spc="-1" strike="noStrike">
                          <a:solidFill>
                            <a:srgbClr val="000000"/>
                          </a:solidFill>
                          <a:uFill>
                            <a:solidFill>
                              <a:srgbClr val="ffffff"/>
                            </a:solidFill>
                          </a:uFill>
                          <a:latin typeface="Century Gothic"/>
                        </a:rPr>
                        <a:t>  </a:t>
                      </a:r>
                      <a:r>
                        <a:rPr b="1" lang="es-ES" sz="1200" spc="-1" strike="noStrike">
                          <a:solidFill>
                            <a:srgbClr val="000000"/>
                          </a:solidFill>
                          <a:uFill>
                            <a:solidFill>
                              <a:srgbClr val="ffffff"/>
                            </a:solidFill>
                          </a:uFill>
                          <a:latin typeface="Century Gothic"/>
                        </a:rPr>
                        <a:t>TRABAJA EN IBI</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be5d6"/>
                    </a:solidFill>
                  </a:tcPr>
                </a:tc>
                <a:tc>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be5d6"/>
                    </a:solid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L.6</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Plan de formación para la empleabilidad</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L.7</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Fomento de la empleabilidad</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L.8</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Fomento del emprendimiento en el municipio</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L.9</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Promoción de la formación y empleabilidad</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0360">
                <a:tc>
                  <a:txBody>
                    <a:bodyPr lIns="9360" rIns="9360"/>
                    <a:p>
                      <a:pPr algn="ctr">
                        <a:lnSpc>
                          <a:spcPct val="100000"/>
                        </a:lnSpc>
                      </a:pPr>
                      <a:r>
                        <a:rPr b="1" lang="es-ES" sz="1200" spc="-1" strike="noStrike">
                          <a:solidFill>
                            <a:srgbClr val="000000"/>
                          </a:solidFill>
                          <a:uFill>
                            <a:solidFill>
                              <a:srgbClr val="ffffff"/>
                            </a:solidFill>
                          </a:uFill>
                          <a:latin typeface="Century Gothic"/>
                        </a:rPr>
                        <a:t>EJE 3</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fc000"/>
                    </a:solidFill>
                  </a:tcPr>
                </a:tc>
                <a:tc>
                  <a:txBody>
                    <a:bodyPr lIns="9360" rIns="9360"/>
                    <a:p>
                      <a:pPr>
                        <a:lnSpc>
                          <a:spcPct val="100000"/>
                        </a:lnSpc>
                      </a:pPr>
                      <a:r>
                        <a:rPr b="1" lang="es-ES" sz="1200" spc="-1" strike="noStrike">
                          <a:solidFill>
                            <a:srgbClr val="000000"/>
                          </a:solidFill>
                          <a:uFill>
                            <a:solidFill>
                              <a:srgbClr val="ffffff"/>
                            </a:solidFill>
                          </a:uFill>
                          <a:latin typeface="Century Gothic"/>
                        </a:rPr>
                        <a:t>  </a:t>
                      </a:r>
                      <a:r>
                        <a:rPr b="1" lang="es-ES" sz="1200" spc="-1" strike="noStrike">
                          <a:solidFill>
                            <a:srgbClr val="000000"/>
                          </a:solidFill>
                          <a:uFill>
                            <a:solidFill>
                              <a:srgbClr val="ffffff"/>
                            </a:solidFill>
                          </a:uFill>
                          <a:latin typeface="Century Gothic"/>
                        </a:rPr>
                        <a:t>IBI LA GRAN FÁBRICA</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ff2cc"/>
                    </a:solidFill>
                  </a:tcPr>
                </a:tc>
                <a:tc>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ff2cc"/>
                    </a:solid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L.10</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Impulso de las infraestructuras industriales</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L.11</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Innovación y desarrollo empresarial</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L.12</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Promoción del ecosistema empresarial</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0360">
                <a:tc>
                  <a:txBody>
                    <a:bodyPr lIns="9360" rIns="9360"/>
                    <a:p>
                      <a:pPr algn="ctr">
                        <a:lnSpc>
                          <a:spcPct val="100000"/>
                        </a:lnSpc>
                      </a:pPr>
                      <a:r>
                        <a:rPr b="1" lang="es-ES" sz="1200" spc="-1" strike="noStrike">
                          <a:solidFill>
                            <a:srgbClr val="000000"/>
                          </a:solidFill>
                          <a:uFill>
                            <a:solidFill>
                              <a:srgbClr val="ffffff"/>
                            </a:solidFill>
                          </a:uFill>
                          <a:latin typeface="Century Gothic"/>
                        </a:rPr>
                        <a:t>EJE 4</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4472c4"/>
                    </a:solidFill>
                  </a:tcPr>
                </a:tc>
                <a:tc>
                  <a:txBody>
                    <a:bodyPr lIns="9360" rIns="9360"/>
                    <a:p>
                      <a:pPr>
                        <a:lnSpc>
                          <a:spcPct val="100000"/>
                        </a:lnSpc>
                      </a:pPr>
                      <a:r>
                        <a:rPr b="1" lang="es-ES" sz="1200" spc="-1" strike="noStrike">
                          <a:solidFill>
                            <a:srgbClr val="000000"/>
                          </a:solidFill>
                          <a:uFill>
                            <a:solidFill>
                              <a:srgbClr val="ffffff"/>
                            </a:solidFill>
                          </a:uFill>
                          <a:latin typeface="Century Gothic"/>
                        </a:rPr>
                        <a:t>  </a:t>
                      </a:r>
                      <a:r>
                        <a:rPr b="1" lang="es-ES" sz="1200" spc="-1" strike="noStrike">
                          <a:solidFill>
                            <a:srgbClr val="000000"/>
                          </a:solidFill>
                          <a:uFill>
                            <a:solidFill>
                              <a:srgbClr val="ffffff"/>
                            </a:solidFill>
                          </a:uFill>
                          <a:latin typeface="Century Gothic"/>
                        </a:rPr>
                        <a:t>IBI CIUDAD DEL JUGUETE</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L.13</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Plan turístico consolidado</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L.14</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Plan de comunicación y promoción del turismo</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r h="273240">
                <a:tc>
                  <a:txBody>
                    <a:bodyPr lIns="4320" rIns="4320"/>
                    <a:p>
                      <a:pPr algn="ctr">
                        <a:lnSpc>
                          <a:spcPct val="100000"/>
                        </a:lnSpc>
                      </a:pPr>
                      <a:r>
                        <a:rPr b="1" lang="es-ES" sz="1200" spc="-1" strike="noStrike">
                          <a:solidFill>
                            <a:srgbClr val="000000"/>
                          </a:solidFill>
                          <a:uFill>
                            <a:solidFill>
                              <a:srgbClr val="ffffff"/>
                            </a:solidFill>
                          </a:uFill>
                          <a:latin typeface="Century Gothic"/>
                        </a:rPr>
                        <a:t>L.15</a:t>
                      </a:r>
                      <a:endParaRPr b="0" lang="es-ES" sz="1800" spc="-1" strike="noStrike">
                        <a:solidFill>
                          <a:srgbClr val="000000"/>
                        </a:solidFill>
                        <a:uFill>
                          <a:solidFill>
                            <a:srgbClr val="ffffff"/>
                          </a:solidFill>
                        </a:uFill>
                        <a:latin typeface="Arial"/>
                      </a:endParaRPr>
                    </a:p>
                  </a:txBody>
                  <a:tcPr marL="4320" marR="4320">
                    <a:lnL w="12240">
                      <a:solidFill>
                        <a:srgbClr val="000000"/>
                      </a:solidFill>
                    </a:lnL>
                    <a:lnR w="12240">
                      <a:solidFill>
                        <a:srgbClr val="000000"/>
                      </a:solidFill>
                    </a:lnR>
                    <a:lnT w="12240">
                      <a:solidFill>
                        <a:srgbClr val="000000"/>
                      </a:solidFill>
                    </a:lnT>
                    <a:lnB w="12240">
                      <a:solidFill>
                        <a:srgbClr val="000000"/>
                      </a:solidFill>
                    </a:lnB>
                    <a:noFill/>
                  </a:tcPr>
                </a:tc>
                <a:tc>
                  <a:txBody>
                    <a:bodyPr lIns="9360" rIns="9360"/>
                    <a:p>
                      <a:pPr>
                        <a:lnSpc>
                          <a:spcPct val="100000"/>
                        </a:lnSpc>
                      </a:pPr>
                      <a:r>
                        <a:rPr b="0" lang="es-ES" sz="1200" spc="-1" strike="noStrike">
                          <a:solidFill>
                            <a:srgbClr val="000000"/>
                          </a:solidFill>
                          <a:uFill>
                            <a:solidFill>
                              <a:srgbClr val="ffffff"/>
                            </a:solidFill>
                          </a:uFill>
                          <a:latin typeface="Century Gothic"/>
                        </a:rPr>
                        <a:t>Coordinación entre los agentes implicados</a:t>
                      </a:r>
                      <a:endParaRPr b="0" lang="es-ES" sz="1800" spc="-1" strike="noStrike">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noFill/>
                  </a:tcPr>
                </a:tc>
                <a:tc>
                  <a:tcPr marL="9360" marR="936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
        <p:nvSpPr>
          <p:cNvPr id="346" name="CustomShape 3"/>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1"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4 EJES ESTRATÉGICOS CON 15 LÍNEAS ESTRATÉGICAS</a:t>
            </a:r>
            <a:endParaRPr b="0" lang="es-ES" sz="1800" spc="-1" strike="noStrike">
              <a:solidFill>
                <a:srgbClr val="000000"/>
              </a:solidFill>
              <a:uFill>
                <a:solidFill>
                  <a:srgbClr val="ffffff"/>
                </a:solidFill>
              </a:uFill>
              <a:latin typeface="Arial"/>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CEE794F1-56C4-4A48-999D-6B3498C80D7A}"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348" name="CustomShape 2"/>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1"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VIVE EN IBI (I)- EJE ESTRATÉGICO1</a:t>
            </a:r>
            <a:endParaRPr b="0" lang="es-ES" sz="1800" spc="-1" strike="noStrike">
              <a:solidFill>
                <a:srgbClr val="000000"/>
              </a:solidFill>
              <a:uFill>
                <a:solidFill>
                  <a:srgbClr val="ffffff"/>
                </a:solidFill>
              </a:uFill>
              <a:latin typeface="Arial"/>
            </a:endParaRPr>
          </a:p>
        </p:txBody>
      </p:sp>
      <p:sp>
        <p:nvSpPr>
          <p:cNvPr id="349" name="CustomShape 3"/>
          <p:cNvSpPr/>
          <p:nvPr/>
        </p:nvSpPr>
        <p:spPr>
          <a:xfrm>
            <a:off x="783000" y="2657160"/>
            <a:ext cx="8038080" cy="1028880"/>
          </a:xfrm>
          <a:prstGeom prst="rect">
            <a:avLst/>
          </a:prstGeom>
          <a:solidFill>
            <a:srgbClr val="f2f2f2">
              <a:alpha val="60000"/>
            </a:srgbClr>
          </a:solidFill>
          <a:ln w="12600">
            <a:noFill/>
          </a:ln>
        </p:spPr>
        <p:style>
          <a:lnRef idx="0"/>
          <a:fillRef idx="0"/>
          <a:effectRef idx="0"/>
          <a:fontRef idx="minor"/>
        </p:style>
      </p:sp>
      <p:sp>
        <p:nvSpPr>
          <p:cNvPr id="350" name="CustomShape 4"/>
          <p:cNvSpPr/>
          <p:nvPr/>
        </p:nvSpPr>
        <p:spPr>
          <a:xfrm>
            <a:off x="783000" y="1495440"/>
            <a:ext cx="8038080" cy="1083960"/>
          </a:xfrm>
          <a:prstGeom prst="rect">
            <a:avLst/>
          </a:prstGeom>
          <a:solidFill>
            <a:srgbClr val="f2f2f2">
              <a:alpha val="60000"/>
            </a:srgbClr>
          </a:solidFill>
          <a:ln w="12600">
            <a:noFill/>
          </a:ln>
        </p:spPr>
        <p:style>
          <a:lnRef idx="0"/>
          <a:fillRef idx="0"/>
          <a:effectRef idx="0"/>
          <a:fontRef idx="minor"/>
        </p:style>
      </p:sp>
      <p:sp>
        <p:nvSpPr>
          <p:cNvPr id="351" name="CustomShape 5"/>
          <p:cNvSpPr/>
          <p:nvPr/>
        </p:nvSpPr>
        <p:spPr>
          <a:xfrm>
            <a:off x="783000" y="677880"/>
            <a:ext cx="8038080" cy="758880"/>
          </a:xfrm>
          <a:prstGeom prst="rect">
            <a:avLst/>
          </a:prstGeom>
          <a:solidFill>
            <a:srgbClr val="f2f2f2">
              <a:alpha val="60000"/>
            </a:srgbClr>
          </a:solidFill>
          <a:ln w="12600">
            <a:noFill/>
          </a:ln>
        </p:spPr>
        <p:style>
          <a:lnRef idx="0"/>
          <a:fillRef idx="0"/>
          <a:effectRef idx="0"/>
          <a:fontRef idx="minor"/>
        </p:style>
      </p:sp>
      <p:sp>
        <p:nvSpPr>
          <p:cNvPr id="352" name="CustomShape 6"/>
          <p:cNvSpPr/>
          <p:nvPr/>
        </p:nvSpPr>
        <p:spPr>
          <a:xfrm>
            <a:off x="1047600" y="888120"/>
            <a:ext cx="2301480" cy="36468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900" spc="-1" strike="noStrike">
                <a:solidFill>
                  <a:srgbClr val="5f5f5f"/>
                </a:solidFill>
                <a:uFill>
                  <a:solidFill>
                    <a:srgbClr val="ffffff"/>
                  </a:solidFill>
                </a:uFill>
                <a:latin typeface="Century Gothic"/>
                <a:ea typeface="DejaVu Sans"/>
              </a:rPr>
              <a:t>L.1 PLAN DE MEJORA DEL CASCO HISTÓRICO</a:t>
            </a:r>
            <a:endParaRPr b="0" lang="es-ES" sz="1800" spc="-1" strike="noStrike">
              <a:solidFill>
                <a:srgbClr val="000000"/>
              </a:solidFill>
              <a:uFill>
                <a:solidFill>
                  <a:srgbClr val="ffffff"/>
                </a:solidFill>
              </a:uFill>
              <a:latin typeface="Arial"/>
            </a:endParaRPr>
          </a:p>
        </p:txBody>
      </p:sp>
      <p:sp>
        <p:nvSpPr>
          <p:cNvPr id="353" name="CustomShape 7"/>
          <p:cNvSpPr/>
          <p:nvPr/>
        </p:nvSpPr>
        <p:spPr>
          <a:xfrm>
            <a:off x="1047600" y="1720800"/>
            <a:ext cx="2301480" cy="50184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900" spc="-1" strike="noStrike">
                <a:solidFill>
                  <a:srgbClr val="5f5f5f"/>
                </a:solidFill>
                <a:uFill>
                  <a:solidFill>
                    <a:srgbClr val="ffffff"/>
                  </a:solidFill>
                </a:uFill>
                <a:latin typeface="Century Gothic"/>
                <a:ea typeface="DejaVu Sans"/>
              </a:rPr>
              <a:t>L.2 IMPULSO Y MODERNIZACIÓN DEL COMERCIO LOCAL</a:t>
            </a:r>
            <a:endParaRPr b="0" lang="es-ES" sz="1800" spc="-1" strike="noStrike">
              <a:solidFill>
                <a:srgbClr val="000000"/>
              </a:solidFill>
              <a:uFill>
                <a:solidFill>
                  <a:srgbClr val="ffffff"/>
                </a:solidFill>
              </a:uFill>
              <a:latin typeface="Arial"/>
            </a:endParaRPr>
          </a:p>
        </p:txBody>
      </p:sp>
      <p:sp>
        <p:nvSpPr>
          <p:cNvPr id="354" name="CustomShape 8"/>
          <p:cNvSpPr/>
          <p:nvPr/>
        </p:nvSpPr>
        <p:spPr>
          <a:xfrm>
            <a:off x="1047600" y="2846520"/>
            <a:ext cx="2301480" cy="50184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900" spc="-1" strike="noStrike">
                <a:solidFill>
                  <a:srgbClr val="5f5f5f"/>
                </a:solidFill>
                <a:uFill>
                  <a:solidFill>
                    <a:srgbClr val="ffffff"/>
                  </a:solidFill>
                </a:uFill>
                <a:latin typeface="Century Gothic"/>
                <a:ea typeface="DejaVu Sans"/>
              </a:rPr>
              <a:t>L.3 REACTIVACIÓN DE LA RESTAURACIÓN Y OCIO JUVENIL</a:t>
            </a:r>
            <a:endParaRPr b="0" lang="es-ES" sz="1800" spc="-1" strike="noStrike">
              <a:solidFill>
                <a:srgbClr val="000000"/>
              </a:solidFill>
              <a:uFill>
                <a:solidFill>
                  <a:srgbClr val="ffffff"/>
                </a:solidFill>
              </a:uFill>
              <a:latin typeface="Arial"/>
            </a:endParaRPr>
          </a:p>
        </p:txBody>
      </p:sp>
      <p:sp>
        <p:nvSpPr>
          <p:cNvPr id="355" name="CustomShape 9"/>
          <p:cNvSpPr/>
          <p:nvPr/>
        </p:nvSpPr>
        <p:spPr>
          <a:xfrm>
            <a:off x="3467160" y="658080"/>
            <a:ext cx="5200200" cy="80064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Análisis e inventariado de mejoras urbanísticas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Diseño y puesta en marcha del parking público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Peatonalización del casco antiguo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Revisión de las ayudas existentes a la rehabilitación de locales y fachadas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Promoción de las ayudas a la rehabilitación de viviendas</a:t>
            </a:r>
            <a:endParaRPr b="0" lang="es-ES" sz="1800" spc="-1" strike="noStrike">
              <a:solidFill>
                <a:srgbClr val="000000"/>
              </a:solidFill>
              <a:uFill>
                <a:solidFill>
                  <a:srgbClr val="ffffff"/>
                </a:solidFill>
              </a:uFill>
              <a:latin typeface="Arial"/>
            </a:endParaRPr>
          </a:p>
        </p:txBody>
      </p:sp>
      <p:sp>
        <p:nvSpPr>
          <p:cNvPr id="356" name="CustomShape 10"/>
          <p:cNvSpPr/>
          <p:nvPr/>
        </p:nvSpPr>
        <p:spPr>
          <a:xfrm>
            <a:off x="3467160" y="1472040"/>
            <a:ext cx="5130000" cy="109512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Estudio tendencias de mercado y hábitos de compra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Encuesta sobre necesidades formativas de los comerciantes y diseño de talleres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Impulso de las páginas web del comercio local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Acciones de fidelización y captación de clientes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Calendario de promociones y eventos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Estudio de valoración de posibles empresas tractoras del comercio local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Mercado de Abastos como eje central del comercio local</a:t>
            </a:r>
            <a:endParaRPr b="0" lang="es-ES" sz="1800" spc="-1" strike="noStrike">
              <a:solidFill>
                <a:srgbClr val="000000"/>
              </a:solidFill>
              <a:uFill>
                <a:solidFill>
                  <a:srgbClr val="ffffff"/>
                </a:solidFill>
              </a:uFill>
              <a:latin typeface="Arial"/>
            </a:endParaRPr>
          </a:p>
        </p:txBody>
      </p:sp>
      <p:sp>
        <p:nvSpPr>
          <p:cNvPr id="357" name="CustomShape 11"/>
          <p:cNvSpPr/>
          <p:nvPr/>
        </p:nvSpPr>
        <p:spPr>
          <a:xfrm>
            <a:off x="3467160" y="2664360"/>
            <a:ext cx="5353920" cy="94788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Estructuración de la oferta gastronómica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Identificar y paliar problemas del ocio nocturno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Diagnóstico y puesta en marcha del Plan para la infancia y adolescencia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Planificación de actividades de ocio juvenil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Impulso de la actividad del casal juvenil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800" spc="-1" strike="noStrike">
                <a:solidFill>
                  <a:srgbClr val="5f5f5f"/>
                </a:solidFill>
                <a:uFill>
                  <a:solidFill>
                    <a:srgbClr val="ffffff"/>
                  </a:solidFill>
                </a:uFill>
                <a:latin typeface="Century Gothic"/>
                <a:ea typeface="DejaVu Sans"/>
              </a:rPr>
              <a:t>Revisión de incentivos y ayudas a la inversión privada</a:t>
            </a:r>
            <a:endParaRPr b="0" lang="es-ES" sz="1800" spc="-1" strike="noStrike">
              <a:solidFill>
                <a:srgbClr val="000000"/>
              </a:solidFill>
              <a:uFill>
                <a:solidFill>
                  <a:srgbClr val="ffffff"/>
                </a:solidFill>
              </a:uFill>
              <a:latin typeface="Arial"/>
            </a:endParaRPr>
          </a:p>
        </p:txBody>
      </p:sp>
      <p:sp>
        <p:nvSpPr>
          <p:cNvPr id="358" name="CustomShape 12"/>
          <p:cNvSpPr/>
          <p:nvPr/>
        </p:nvSpPr>
        <p:spPr>
          <a:xfrm>
            <a:off x="185760" y="1210320"/>
            <a:ext cx="614880" cy="215676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2800" spc="-1" strike="noStrike">
                <a:solidFill>
                  <a:srgbClr val="5f5f5f"/>
                </a:solidFill>
                <a:uFill>
                  <a:solidFill>
                    <a:srgbClr val="ffffff"/>
                  </a:solidFill>
                </a:uFill>
                <a:latin typeface="Century Gothic"/>
                <a:ea typeface="DejaVu Sans"/>
              </a:rPr>
              <a:t>VIVE EN IBI</a:t>
            </a:r>
            <a:endParaRPr b="0" lang="es-ES" sz="1800" spc="-1" strike="noStrike">
              <a:solidFill>
                <a:srgbClr val="000000"/>
              </a:solidFill>
              <a:uFill>
                <a:solidFill>
                  <a:srgbClr val="ffffff"/>
                </a:solidFill>
              </a:uFill>
              <a:latin typeface="Arial"/>
            </a:endParaRPr>
          </a:p>
        </p:txBody>
      </p:sp>
      <p:sp>
        <p:nvSpPr>
          <p:cNvPr id="359" name="CustomShape 13"/>
          <p:cNvSpPr/>
          <p:nvPr/>
        </p:nvSpPr>
        <p:spPr>
          <a:xfrm>
            <a:off x="2582280" y="42717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360" name="CustomShape 14"/>
          <p:cNvSpPr/>
          <p:nvPr/>
        </p:nvSpPr>
        <p:spPr>
          <a:xfrm>
            <a:off x="2325960" y="429948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361" name="CustomShape 15"/>
          <p:cNvSpPr/>
          <p:nvPr/>
        </p:nvSpPr>
        <p:spPr>
          <a:xfrm>
            <a:off x="2814840" y="43002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362" name="CustomShape 16"/>
          <p:cNvSpPr/>
          <p:nvPr/>
        </p:nvSpPr>
        <p:spPr>
          <a:xfrm>
            <a:off x="2220840" y="448596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363" name="CustomShape 17"/>
          <p:cNvSpPr/>
          <p:nvPr/>
        </p:nvSpPr>
        <p:spPr>
          <a:xfrm>
            <a:off x="2928600" y="449136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364" name="CustomShape 18"/>
          <p:cNvSpPr/>
          <p:nvPr/>
        </p:nvSpPr>
        <p:spPr>
          <a:xfrm rot="10800000">
            <a:off x="2768040" y="47757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365" name="CustomShape 19"/>
          <p:cNvSpPr/>
          <p:nvPr/>
        </p:nvSpPr>
        <p:spPr>
          <a:xfrm>
            <a:off x="1807200" y="482220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ESTABLECIMIENTOS COMERCIALES</a:t>
            </a:r>
            <a:endParaRPr b="0" lang="es-ES" sz="1800" spc="-1" strike="noStrike">
              <a:solidFill>
                <a:srgbClr val="000000"/>
              </a:solidFill>
              <a:uFill>
                <a:solidFill>
                  <a:srgbClr val="ffffff"/>
                </a:solidFill>
              </a:uFill>
              <a:latin typeface="Arial"/>
            </a:endParaRPr>
          </a:p>
        </p:txBody>
      </p:sp>
      <p:sp>
        <p:nvSpPr>
          <p:cNvPr id="366" name="CustomShape 20"/>
          <p:cNvSpPr/>
          <p:nvPr/>
        </p:nvSpPr>
        <p:spPr>
          <a:xfrm>
            <a:off x="1884600" y="4518000"/>
            <a:ext cx="37584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326</a:t>
            </a:r>
            <a:endParaRPr b="0" lang="es-ES" sz="1800" spc="-1" strike="noStrike">
              <a:solidFill>
                <a:srgbClr val="000000"/>
              </a:solidFill>
              <a:uFill>
                <a:solidFill>
                  <a:srgbClr val="ffffff"/>
                </a:solidFill>
              </a:uFill>
              <a:latin typeface="Arial"/>
            </a:endParaRPr>
          </a:p>
        </p:txBody>
      </p:sp>
      <p:sp>
        <p:nvSpPr>
          <p:cNvPr id="367" name="CustomShape 21"/>
          <p:cNvSpPr/>
          <p:nvPr/>
        </p:nvSpPr>
        <p:spPr>
          <a:xfrm>
            <a:off x="3249000" y="4514760"/>
            <a:ext cx="37584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400</a:t>
            </a:r>
            <a:endParaRPr b="0" lang="es-ES" sz="1800" spc="-1" strike="noStrike">
              <a:solidFill>
                <a:srgbClr val="000000"/>
              </a:solidFill>
              <a:uFill>
                <a:solidFill>
                  <a:srgbClr val="ffffff"/>
                </a:solidFill>
              </a:uFill>
              <a:latin typeface="Arial"/>
            </a:endParaRPr>
          </a:p>
        </p:txBody>
      </p:sp>
      <p:sp>
        <p:nvSpPr>
          <p:cNvPr id="368" name="CustomShape 22"/>
          <p:cNvSpPr/>
          <p:nvPr/>
        </p:nvSpPr>
        <p:spPr>
          <a:xfrm>
            <a:off x="4738320" y="42717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369" name="CustomShape 23"/>
          <p:cNvSpPr/>
          <p:nvPr/>
        </p:nvSpPr>
        <p:spPr>
          <a:xfrm>
            <a:off x="4482000" y="429948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370" name="CustomShape 24"/>
          <p:cNvSpPr/>
          <p:nvPr/>
        </p:nvSpPr>
        <p:spPr>
          <a:xfrm>
            <a:off x="4970880" y="43002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371" name="CustomShape 25"/>
          <p:cNvSpPr/>
          <p:nvPr/>
        </p:nvSpPr>
        <p:spPr>
          <a:xfrm>
            <a:off x="4376880" y="448596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372" name="CustomShape 26"/>
          <p:cNvSpPr/>
          <p:nvPr/>
        </p:nvSpPr>
        <p:spPr>
          <a:xfrm>
            <a:off x="5085000" y="449136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373" name="CustomShape 27"/>
          <p:cNvSpPr/>
          <p:nvPr/>
        </p:nvSpPr>
        <p:spPr>
          <a:xfrm rot="10800000">
            <a:off x="4924440" y="47757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374" name="CustomShape 28"/>
          <p:cNvSpPr/>
          <p:nvPr/>
        </p:nvSpPr>
        <p:spPr>
          <a:xfrm>
            <a:off x="3963240" y="482220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JÓVENES ENTRE 16 Y 30 AÑOS</a:t>
            </a:r>
            <a:endParaRPr b="0" lang="es-ES" sz="1800" spc="-1" strike="noStrike">
              <a:solidFill>
                <a:srgbClr val="000000"/>
              </a:solidFill>
              <a:uFill>
                <a:solidFill>
                  <a:srgbClr val="ffffff"/>
                </a:solidFill>
              </a:uFill>
              <a:latin typeface="Arial"/>
            </a:endParaRPr>
          </a:p>
        </p:txBody>
      </p:sp>
      <p:sp>
        <p:nvSpPr>
          <p:cNvPr id="375" name="CustomShape 29"/>
          <p:cNvSpPr/>
          <p:nvPr/>
        </p:nvSpPr>
        <p:spPr>
          <a:xfrm>
            <a:off x="3900240" y="45180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14,66%</a:t>
            </a:r>
            <a:endParaRPr b="0" lang="es-ES" sz="1800" spc="-1" strike="noStrike">
              <a:solidFill>
                <a:srgbClr val="000000"/>
              </a:solidFill>
              <a:uFill>
                <a:solidFill>
                  <a:srgbClr val="ffffff"/>
                </a:solidFill>
              </a:uFill>
              <a:latin typeface="Arial"/>
            </a:endParaRPr>
          </a:p>
        </p:txBody>
      </p:sp>
      <p:sp>
        <p:nvSpPr>
          <p:cNvPr id="376" name="CustomShape 30"/>
          <p:cNvSpPr/>
          <p:nvPr/>
        </p:nvSpPr>
        <p:spPr>
          <a:xfrm>
            <a:off x="5405040" y="451476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15,71%</a:t>
            </a:r>
            <a:endParaRPr b="0" lang="es-ES" sz="1800" spc="-1" strike="noStrike">
              <a:solidFill>
                <a:srgbClr val="000000"/>
              </a:solidFill>
              <a:uFill>
                <a:solidFill>
                  <a:srgbClr val="ffffff"/>
                </a:solidFill>
              </a:uFill>
              <a:latin typeface="Arial"/>
            </a:endParaRPr>
          </a:p>
        </p:txBody>
      </p:sp>
      <p:sp>
        <p:nvSpPr>
          <p:cNvPr id="377" name="CustomShape 31"/>
          <p:cNvSpPr/>
          <p:nvPr/>
        </p:nvSpPr>
        <p:spPr>
          <a:xfrm>
            <a:off x="6986520" y="42717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378" name="CustomShape 32"/>
          <p:cNvSpPr/>
          <p:nvPr/>
        </p:nvSpPr>
        <p:spPr>
          <a:xfrm>
            <a:off x="6730200" y="429948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379" name="CustomShape 33"/>
          <p:cNvSpPr/>
          <p:nvPr/>
        </p:nvSpPr>
        <p:spPr>
          <a:xfrm>
            <a:off x="7219440" y="43002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380" name="CustomShape 34"/>
          <p:cNvSpPr/>
          <p:nvPr/>
        </p:nvSpPr>
        <p:spPr>
          <a:xfrm>
            <a:off x="6625080" y="448596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381" name="CustomShape 35"/>
          <p:cNvSpPr/>
          <p:nvPr/>
        </p:nvSpPr>
        <p:spPr>
          <a:xfrm>
            <a:off x="7333200" y="449136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382" name="CustomShape 36"/>
          <p:cNvSpPr/>
          <p:nvPr/>
        </p:nvSpPr>
        <p:spPr>
          <a:xfrm rot="10800000">
            <a:off x="7172640" y="47757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383" name="CustomShape 37"/>
          <p:cNvSpPr/>
          <p:nvPr/>
        </p:nvSpPr>
        <p:spPr>
          <a:xfrm>
            <a:off x="6211440" y="482220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JÓVENES ENTRE 16 Y 30 AÑOS</a:t>
            </a:r>
            <a:endParaRPr b="0" lang="es-ES" sz="1800" spc="-1" strike="noStrike">
              <a:solidFill>
                <a:srgbClr val="000000"/>
              </a:solidFill>
              <a:uFill>
                <a:solidFill>
                  <a:srgbClr val="ffffff"/>
                </a:solidFill>
              </a:uFill>
              <a:latin typeface="Arial"/>
            </a:endParaRPr>
          </a:p>
        </p:txBody>
      </p:sp>
      <p:sp>
        <p:nvSpPr>
          <p:cNvPr id="384" name="CustomShape 38"/>
          <p:cNvSpPr/>
          <p:nvPr/>
        </p:nvSpPr>
        <p:spPr>
          <a:xfrm>
            <a:off x="6148440" y="45180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14,66%</a:t>
            </a:r>
            <a:endParaRPr b="0" lang="es-ES" sz="1800" spc="-1" strike="noStrike">
              <a:solidFill>
                <a:srgbClr val="000000"/>
              </a:solidFill>
              <a:uFill>
                <a:solidFill>
                  <a:srgbClr val="ffffff"/>
                </a:solidFill>
              </a:uFill>
              <a:latin typeface="Arial"/>
            </a:endParaRPr>
          </a:p>
        </p:txBody>
      </p:sp>
      <p:sp>
        <p:nvSpPr>
          <p:cNvPr id="385" name="CustomShape 39"/>
          <p:cNvSpPr/>
          <p:nvPr/>
        </p:nvSpPr>
        <p:spPr>
          <a:xfrm>
            <a:off x="7653240" y="451476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15,71%</a:t>
            </a:r>
            <a:endParaRPr b="0" lang="es-ES" sz="1800" spc="-1" strike="noStrike">
              <a:solidFill>
                <a:srgbClr val="000000"/>
              </a:solidFill>
              <a:uFill>
                <a:solidFill>
                  <a:srgbClr val="ffffff"/>
                </a:solidFill>
              </a:uFill>
              <a:latin typeface="Arial"/>
            </a:endParaRPr>
          </a:p>
        </p:txBody>
      </p:sp>
      <p:sp>
        <p:nvSpPr>
          <p:cNvPr id="386" name="Line 40"/>
          <p:cNvSpPr/>
          <p:nvPr/>
        </p:nvSpPr>
        <p:spPr>
          <a:xfrm>
            <a:off x="626760" y="3952440"/>
            <a:ext cx="7528320" cy="3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p:style>
      </p:sp>
      <p:sp>
        <p:nvSpPr>
          <p:cNvPr id="387" name="CustomShape 41"/>
          <p:cNvSpPr/>
          <p:nvPr/>
        </p:nvSpPr>
        <p:spPr>
          <a:xfrm>
            <a:off x="244080" y="4077720"/>
            <a:ext cx="322560" cy="96336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900" spc="-1" strike="noStrike">
                <a:solidFill>
                  <a:srgbClr val="5f5f5f"/>
                </a:solidFill>
                <a:uFill>
                  <a:solidFill>
                    <a:srgbClr val="ffffff"/>
                  </a:solidFill>
                </a:uFill>
                <a:latin typeface="Century Gothic"/>
                <a:ea typeface="DejaVu Sans"/>
              </a:rPr>
              <a:t>INDICADORES</a:t>
            </a:r>
            <a:endParaRPr b="0" lang="es-ES" sz="1800" spc="-1" strike="noStrike">
              <a:solidFill>
                <a:srgbClr val="000000"/>
              </a:solidFill>
              <a:uFill>
                <a:solidFill>
                  <a:srgbClr val="ffffff"/>
                </a:solidFill>
              </a:uFill>
              <a:latin typeface="Arial"/>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5BE1E00F-5B19-4C63-BCC3-3697AFC4E91D}"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389" name="CustomShape 2"/>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1"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VIVE EN IBI (II)- EJE ESTRATÉGICO 1</a:t>
            </a:r>
            <a:endParaRPr b="0" lang="es-ES" sz="1800" spc="-1" strike="noStrike">
              <a:solidFill>
                <a:srgbClr val="000000"/>
              </a:solidFill>
              <a:uFill>
                <a:solidFill>
                  <a:srgbClr val="ffffff"/>
                </a:solidFill>
              </a:uFill>
              <a:latin typeface="Arial"/>
            </a:endParaRPr>
          </a:p>
        </p:txBody>
      </p:sp>
      <p:sp>
        <p:nvSpPr>
          <p:cNvPr id="390" name="CustomShape 3"/>
          <p:cNvSpPr/>
          <p:nvPr/>
        </p:nvSpPr>
        <p:spPr>
          <a:xfrm>
            <a:off x="914400" y="2325960"/>
            <a:ext cx="7860600" cy="926280"/>
          </a:xfrm>
          <a:prstGeom prst="rect">
            <a:avLst/>
          </a:prstGeom>
          <a:solidFill>
            <a:srgbClr val="f2f2f2">
              <a:alpha val="60000"/>
            </a:srgbClr>
          </a:solidFill>
          <a:ln w="12600">
            <a:noFill/>
          </a:ln>
        </p:spPr>
        <p:style>
          <a:lnRef idx="0"/>
          <a:fillRef idx="0"/>
          <a:effectRef idx="0"/>
          <a:fontRef idx="minor"/>
        </p:style>
      </p:sp>
      <p:sp>
        <p:nvSpPr>
          <p:cNvPr id="391" name="CustomShape 4"/>
          <p:cNvSpPr/>
          <p:nvPr/>
        </p:nvSpPr>
        <p:spPr>
          <a:xfrm>
            <a:off x="914400" y="1104120"/>
            <a:ext cx="7860600" cy="1180440"/>
          </a:xfrm>
          <a:prstGeom prst="rect">
            <a:avLst/>
          </a:prstGeom>
          <a:solidFill>
            <a:srgbClr val="f2f2f2">
              <a:alpha val="60000"/>
            </a:srgbClr>
          </a:solidFill>
          <a:ln w="12600">
            <a:noFill/>
          </a:ln>
        </p:spPr>
        <p:style>
          <a:lnRef idx="0"/>
          <a:fillRef idx="0"/>
          <a:effectRef idx="0"/>
          <a:fontRef idx="minor"/>
        </p:style>
      </p:sp>
      <p:sp>
        <p:nvSpPr>
          <p:cNvPr id="392" name="CustomShape 5"/>
          <p:cNvSpPr/>
          <p:nvPr/>
        </p:nvSpPr>
        <p:spPr>
          <a:xfrm>
            <a:off x="1173240" y="1330200"/>
            <a:ext cx="2250720" cy="54720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L.4 CONVIVENCIA Y BIENESTAR SOCIAL EN EL MUNICIPIO</a:t>
            </a:r>
            <a:endParaRPr b="0" lang="es-ES" sz="1800" spc="-1" strike="noStrike">
              <a:solidFill>
                <a:srgbClr val="000000"/>
              </a:solidFill>
              <a:uFill>
                <a:solidFill>
                  <a:srgbClr val="ffffff"/>
                </a:solidFill>
              </a:uFill>
              <a:latin typeface="Arial"/>
            </a:endParaRPr>
          </a:p>
        </p:txBody>
      </p:sp>
      <p:sp>
        <p:nvSpPr>
          <p:cNvPr id="393" name="CustomShape 6"/>
          <p:cNvSpPr/>
          <p:nvPr/>
        </p:nvSpPr>
        <p:spPr>
          <a:xfrm>
            <a:off x="1173240" y="2359080"/>
            <a:ext cx="2250720" cy="69948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L.5 MUNICIPIO ACCESIBLE, SOSTENIBLE E INTELIGENTE</a:t>
            </a:r>
            <a:endParaRPr b="0" lang="es-ES" sz="1800" spc="-1" strike="noStrike">
              <a:solidFill>
                <a:srgbClr val="000000"/>
              </a:solidFill>
              <a:uFill>
                <a:solidFill>
                  <a:srgbClr val="ffffff"/>
                </a:solidFill>
              </a:uFill>
              <a:latin typeface="Arial"/>
            </a:endParaRPr>
          </a:p>
        </p:txBody>
      </p:sp>
      <p:sp>
        <p:nvSpPr>
          <p:cNvPr id="394" name="CustomShape 7"/>
          <p:cNvSpPr/>
          <p:nvPr/>
        </p:nvSpPr>
        <p:spPr>
          <a:xfrm>
            <a:off x="3539520" y="1104120"/>
            <a:ext cx="5235480" cy="120348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Puesta en marcha de las acciones de la Agenda 2030</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Acciones orientadas a atender las necesidades de acceso a la vivienda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Potenciación del plan de igualdad</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Construcción de la residencia geriátrica en el municipio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Construcción del centro de diversidad funcional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Servicios de atención psicológica y terapeutas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Instalación de pictogramas en infraestructuras y mobiliario del municipio</a:t>
            </a:r>
            <a:endParaRPr b="0" lang="es-ES" sz="1800" spc="-1" strike="noStrike">
              <a:solidFill>
                <a:srgbClr val="000000"/>
              </a:solidFill>
              <a:uFill>
                <a:solidFill>
                  <a:srgbClr val="ffffff"/>
                </a:solidFill>
              </a:uFill>
              <a:latin typeface="Arial"/>
            </a:endParaRPr>
          </a:p>
        </p:txBody>
      </p:sp>
      <p:sp>
        <p:nvSpPr>
          <p:cNvPr id="395" name="CustomShape 8"/>
          <p:cNvSpPr/>
          <p:nvPr/>
        </p:nvSpPr>
        <p:spPr>
          <a:xfrm>
            <a:off x="3539520" y="2342520"/>
            <a:ext cx="5235480" cy="87804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Plan de movilidad urbana sostenible</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Acciones de mejora de la accesibilidad de los jóvenes al municipio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Extensión de la cobertura wifi</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Desarrollo de banda ancha con tecnologías de última generación</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Mejora de la digitalización de las AAPP</a:t>
            </a:r>
            <a:endParaRPr b="0" lang="es-ES" sz="1800" spc="-1" strike="noStrike">
              <a:solidFill>
                <a:srgbClr val="000000"/>
              </a:solidFill>
              <a:uFill>
                <a:solidFill>
                  <a:srgbClr val="ffffff"/>
                </a:solidFill>
              </a:uFill>
              <a:latin typeface="Arial"/>
            </a:endParaRPr>
          </a:p>
        </p:txBody>
      </p:sp>
      <p:sp>
        <p:nvSpPr>
          <p:cNvPr id="396" name="CustomShape 9"/>
          <p:cNvSpPr/>
          <p:nvPr/>
        </p:nvSpPr>
        <p:spPr>
          <a:xfrm>
            <a:off x="207180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397" name="CustomShape 10"/>
          <p:cNvSpPr/>
          <p:nvPr/>
        </p:nvSpPr>
        <p:spPr>
          <a:xfrm>
            <a:off x="181548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398" name="CustomShape 11"/>
          <p:cNvSpPr/>
          <p:nvPr/>
        </p:nvSpPr>
        <p:spPr>
          <a:xfrm>
            <a:off x="230436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399" name="CustomShape 12"/>
          <p:cNvSpPr/>
          <p:nvPr/>
        </p:nvSpPr>
        <p:spPr>
          <a:xfrm>
            <a:off x="171036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400" name="CustomShape 13"/>
          <p:cNvSpPr/>
          <p:nvPr/>
        </p:nvSpPr>
        <p:spPr>
          <a:xfrm>
            <a:off x="241848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401" name="CustomShape 14"/>
          <p:cNvSpPr/>
          <p:nvPr/>
        </p:nvSpPr>
        <p:spPr>
          <a:xfrm rot="10800000">
            <a:off x="225756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402" name="CustomShape 15"/>
          <p:cNvSpPr/>
          <p:nvPr/>
        </p:nvSpPr>
        <p:spPr>
          <a:xfrm>
            <a:off x="129672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PADRÓN MUNICIPAL</a:t>
            </a:r>
            <a:endParaRPr b="0" lang="es-ES" sz="1800" spc="-1" strike="noStrike">
              <a:solidFill>
                <a:srgbClr val="000000"/>
              </a:solidFill>
              <a:uFill>
                <a:solidFill>
                  <a:srgbClr val="ffffff"/>
                </a:solidFill>
              </a:uFill>
              <a:latin typeface="Arial"/>
            </a:endParaRPr>
          </a:p>
        </p:txBody>
      </p:sp>
      <p:sp>
        <p:nvSpPr>
          <p:cNvPr id="403" name="CustomShape 16"/>
          <p:cNvSpPr/>
          <p:nvPr/>
        </p:nvSpPr>
        <p:spPr>
          <a:xfrm>
            <a:off x="123336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23.957</a:t>
            </a:r>
            <a:endParaRPr b="0" lang="es-ES" sz="1800" spc="-1" strike="noStrike">
              <a:solidFill>
                <a:srgbClr val="000000"/>
              </a:solidFill>
              <a:uFill>
                <a:solidFill>
                  <a:srgbClr val="ffffff"/>
                </a:solidFill>
              </a:uFill>
              <a:latin typeface="Arial"/>
            </a:endParaRPr>
          </a:p>
        </p:txBody>
      </p:sp>
      <p:sp>
        <p:nvSpPr>
          <p:cNvPr id="404" name="CustomShape 17"/>
          <p:cNvSpPr/>
          <p:nvPr/>
        </p:nvSpPr>
        <p:spPr>
          <a:xfrm>
            <a:off x="273852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24.300</a:t>
            </a:r>
            <a:endParaRPr b="0" lang="es-ES" sz="1800" spc="-1" strike="noStrike">
              <a:solidFill>
                <a:srgbClr val="000000"/>
              </a:solidFill>
              <a:uFill>
                <a:solidFill>
                  <a:srgbClr val="ffffff"/>
                </a:solidFill>
              </a:uFill>
              <a:latin typeface="Arial"/>
            </a:endParaRPr>
          </a:p>
        </p:txBody>
      </p:sp>
      <p:sp>
        <p:nvSpPr>
          <p:cNvPr id="405" name="CustomShape 18"/>
          <p:cNvSpPr/>
          <p:nvPr/>
        </p:nvSpPr>
        <p:spPr>
          <a:xfrm>
            <a:off x="4580280" y="42105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406" name="CustomShape 19"/>
          <p:cNvSpPr/>
          <p:nvPr/>
        </p:nvSpPr>
        <p:spPr>
          <a:xfrm>
            <a:off x="4323960" y="423828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407" name="CustomShape 20"/>
          <p:cNvSpPr/>
          <p:nvPr/>
        </p:nvSpPr>
        <p:spPr>
          <a:xfrm>
            <a:off x="4812840" y="42390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408" name="CustomShape 21"/>
          <p:cNvSpPr/>
          <p:nvPr/>
        </p:nvSpPr>
        <p:spPr>
          <a:xfrm>
            <a:off x="4218840" y="44244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409" name="CustomShape 22"/>
          <p:cNvSpPr/>
          <p:nvPr/>
        </p:nvSpPr>
        <p:spPr>
          <a:xfrm>
            <a:off x="4926960" y="443016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410" name="CustomShape 23"/>
          <p:cNvSpPr/>
          <p:nvPr/>
        </p:nvSpPr>
        <p:spPr>
          <a:xfrm rot="10800000">
            <a:off x="4766400" y="47145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411" name="CustomShape 24"/>
          <p:cNvSpPr/>
          <p:nvPr/>
        </p:nvSpPr>
        <p:spPr>
          <a:xfrm>
            <a:off x="3805200" y="476100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KM CARRIL BICI</a:t>
            </a:r>
            <a:endParaRPr b="0" lang="es-ES" sz="1800" spc="-1" strike="noStrike">
              <a:solidFill>
                <a:srgbClr val="000000"/>
              </a:solidFill>
              <a:uFill>
                <a:solidFill>
                  <a:srgbClr val="ffffff"/>
                </a:solidFill>
              </a:uFill>
              <a:latin typeface="Arial"/>
            </a:endParaRPr>
          </a:p>
        </p:txBody>
      </p:sp>
      <p:sp>
        <p:nvSpPr>
          <p:cNvPr id="412" name="CustomShape 25"/>
          <p:cNvSpPr/>
          <p:nvPr/>
        </p:nvSpPr>
        <p:spPr>
          <a:xfrm>
            <a:off x="3742200" y="44568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15</a:t>
            </a:r>
            <a:endParaRPr b="0" lang="es-ES" sz="1800" spc="-1" strike="noStrike">
              <a:solidFill>
                <a:srgbClr val="000000"/>
              </a:solidFill>
              <a:uFill>
                <a:solidFill>
                  <a:srgbClr val="ffffff"/>
                </a:solidFill>
              </a:uFill>
              <a:latin typeface="Arial"/>
            </a:endParaRPr>
          </a:p>
        </p:txBody>
      </p:sp>
      <p:sp>
        <p:nvSpPr>
          <p:cNvPr id="413" name="CustomShape 26"/>
          <p:cNvSpPr/>
          <p:nvPr/>
        </p:nvSpPr>
        <p:spPr>
          <a:xfrm>
            <a:off x="5247000" y="445356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25</a:t>
            </a:r>
            <a:endParaRPr b="0" lang="es-ES" sz="1800" spc="-1" strike="noStrike">
              <a:solidFill>
                <a:srgbClr val="000000"/>
              </a:solidFill>
              <a:uFill>
                <a:solidFill>
                  <a:srgbClr val="ffffff"/>
                </a:solidFill>
              </a:uFill>
              <a:latin typeface="Arial"/>
            </a:endParaRPr>
          </a:p>
        </p:txBody>
      </p:sp>
      <p:sp>
        <p:nvSpPr>
          <p:cNvPr id="414" name="Line 27"/>
          <p:cNvSpPr/>
          <p:nvPr/>
        </p:nvSpPr>
        <p:spPr>
          <a:xfrm>
            <a:off x="626760" y="3952440"/>
            <a:ext cx="7528320" cy="3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p:style>
      </p:sp>
      <p:sp>
        <p:nvSpPr>
          <p:cNvPr id="415" name="CustomShape 28"/>
          <p:cNvSpPr/>
          <p:nvPr/>
        </p:nvSpPr>
        <p:spPr>
          <a:xfrm>
            <a:off x="737280" y="4077720"/>
            <a:ext cx="322560" cy="96336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900" spc="-1" strike="noStrike">
                <a:solidFill>
                  <a:srgbClr val="5f5f5f"/>
                </a:solidFill>
                <a:uFill>
                  <a:solidFill>
                    <a:srgbClr val="ffffff"/>
                  </a:solidFill>
                </a:uFill>
                <a:latin typeface="Century Gothic"/>
                <a:ea typeface="DejaVu Sans"/>
              </a:rPr>
              <a:t>INDICADORES</a:t>
            </a:r>
            <a:endParaRPr b="0" lang="es-ES" sz="1800" spc="-1" strike="noStrike">
              <a:solidFill>
                <a:srgbClr val="000000"/>
              </a:solidFill>
              <a:uFill>
                <a:solidFill>
                  <a:srgbClr val="ffffff"/>
                </a:solidFill>
              </a:uFill>
              <a:latin typeface="Arial"/>
            </a:endParaRPr>
          </a:p>
        </p:txBody>
      </p:sp>
      <p:sp>
        <p:nvSpPr>
          <p:cNvPr id="416" name="CustomShape 29"/>
          <p:cNvSpPr/>
          <p:nvPr/>
        </p:nvSpPr>
        <p:spPr>
          <a:xfrm>
            <a:off x="128880" y="1210320"/>
            <a:ext cx="676440" cy="215676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3200" spc="-1" strike="noStrike">
                <a:solidFill>
                  <a:srgbClr val="5f5f5f"/>
                </a:solidFill>
                <a:uFill>
                  <a:solidFill>
                    <a:srgbClr val="ffffff"/>
                  </a:solidFill>
                </a:uFill>
                <a:latin typeface="Century Gothic"/>
                <a:ea typeface="DejaVu Sans"/>
              </a:rPr>
              <a:t>VIVE EN IBI</a:t>
            </a:r>
            <a:endParaRPr b="0" lang="es-ES" sz="1800" spc="-1" strike="noStrike">
              <a:solidFill>
                <a:srgbClr val="000000"/>
              </a:solidFill>
              <a:uFill>
                <a:solidFill>
                  <a:srgbClr val="ffffff"/>
                </a:solidFill>
              </a:uFill>
              <a:latin typeface="Arial"/>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97D1E91A-E4E0-4317-A549-DCF84334AAE7}"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418" name="CustomShape 2"/>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1"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TRABAJA EN IBI - EJE ESTRATÉGICO 2</a:t>
            </a:r>
            <a:endParaRPr b="0" lang="es-ES" sz="1800" spc="-1" strike="noStrike">
              <a:solidFill>
                <a:srgbClr val="000000"/>
              </a:solidFill>
              <a:uFill>
                <a:solidFill>
                  <a:srgbClr val="ffffff"/>
                </a:solidFill>
              </a:uFill>
              <a:latin typeface="Arial"/>
            </a:endParaRPr>
          </a:p>
        </p:txBody>
      </p:sp>
      <p:sp>
        <p:nvSpPr>
          <p:cNvPr id="419" name="CustomShape 3"/>
          <p:cNvSpPr/>
          <p:nvPr/>
        </p:nvSpPr>
        <p:spPr>
          <a:xfrm>
            <a:off x="1130400" y="839520"/>
            <a:ext cx="7624800" cy="885240"/>
          </a:xfrm>
          <a:prstGeom prst="rect">
            <a:avLst/>
          </a:prstGeom>
          <a:solidFill>
            <a:srgbClr val="f2f2f2">
              <a:alpha val="60000"/>
            </a:srgbClr>
          </a:solidFill>
          <a:ln w="12600">
            <a:noFill/>
          </a:ln>
        </p:spPr>
        <p:style>
          <a:lnRef idx="0"/>
          <a:fillRef idx="0"/>
          <a:effectRef idx="0"/>
          <a:fontRef idx="minor"/>
        </p:style>
      </p:sp>
      <p:sp>
        <p:nvSpPr>
          <p:cNvPr id="420" name="CustomShape 4"/>
          <p:cNvSpPr/>
          <p:nvPr/>
        </p:nvSpPr>
        <p:spPr>
          <a:xfrm>
            <a:off x="1208880" y="1051560"/>
            <a:ext cx="1937160" cy="547200"/>
          </a:xfrm>
          <a:prstGeom prst="chevron">
            <a:avLst>
              <a:gd name="adj" fmla="val 50000"/>
            </a:avLst>
          </a:prstGeom>
          <a:solidFill>
            <a:schemeClr val="accent2">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L.6 PLAN DE FORMACIÓN PARA LA EMPLEABILIDAD</a:t>
            </a:r>
            <a:endParaRPr b="0" lang="es-ES" sz="1800" spc="-1" strike="noStrike">
              <a:solidFill>
                <a:srgbClr val="000000"/>
              </a:solidFill>
              <a:uFill>
                <a:solidFill>
                  <a:srgbClr val="ffffff"/>
                </a:solidFill>
              </a:uFill>
              <a:latin typeface="Arial"/>
            </a:endParaRPr>
          </a:p>
        </p:txBody>
      </p:sp>
      <p:sp>
        <p:nvSpPr>
          <p:cNvPr id="421" name="CustomShape 5"/>
          <p:cNvSpPr/>
          <p:nvPr/>
        </p:nvSpPr>
        <p:spPr>
          <a:xfrm>
            <a:off x="3244320" y="840240"/>
            <a:ext cx="5656680" cy="87804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Refuerzo de la Mesa Local de Formación</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Estudio de adecuación de demanda y oferta formativa para el empleo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Potenciación de la formación continua para mejorar la situación de los trabajadores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Fomento de la formación ocupacional orientada a las necesidades de las empresas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Impulso y refuerzo de la formación profesionales entre los más jóvenes</a:t>
            </a:r>
            <a:endParaRPr b="0" lang="es-ES" sz="1800" spc="-1" strike="noStrike">
              <a:solidFill>
                <a:srgbClr val="000000"/>
              </a:solidFill>
              <a:uFill>
                <a:solidFill>
                  <a:srgbClr val="ffffff"/>
                </a:solidFill>
              </a:uFill>
              <a:latin typeface="Arial"/>
            </a:endParaRPr>
          </a:p>
        </p:txBody>
      </p:sp>
      <p:sp>
        <p:nvSpPr>
          <p:cNvPr id="422" name="CustomShape 6"/>
          <p:cNvSpPr/>
          <p:nvPr/>
        </p:nvSpPr>
        <p:spPr>
          <a:xfrm>
            <a:off x="1193400" y="1785600"/>
            <a:ext cx="7624800" cy="700200"/>
          </a:xfrm>
          <a:prstGeom prst="rect">
            <a:avLst/>
          </a:prstGeom>
          <a:solidFill>
            <a:srgbClr val="f2f2f2">
              <a:alpha val="60000"/>
            </a:srgbClr>
          </a:solidFill>
          <a:ln w="12600">
            <a:noFill/>
          </a:ln>
        </p:spPr>
        <p:style>
          <a:lnRef idx="0"/>
          <a:fillRef idx="0"/>
          <a:effectRef idx="0"/>
          <a:fontRef idx="minor"/>
        </p:style>
      </p:sp>
      <p:sp>
        <p:nvSpPr>
          <p:cNvPr id="423" name="CustomShape 7"/>
          <p:cNvSpPr/>
          <p:nvPr/>
        </p:nvSpPr>
        <p:spPr>
          <a:xfrm>
            <a:off x="1208880" y="1986480"/>
            <a:ext cx="1937160" cy="394920"/>
          </a:xfrm>
          <a:prstGeom prst="chevron">
            <a:avLst>
              <a:gd name="adj" fmla="val 50000"/>
            </a:avLst>
          </a:prstGeom>
          <a:solidFill>
            <a:schemeClr val="accent2">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L.7 FOMENTO DE LA EMPLEABILIDAD</a:t>
            </a:r>
            <a:endParaRPr b="0" lang="es-ES" sz="1800" spc="-1" strike="noStrike">
              <a:solidFill>
                <a:srgbClr val="000000"/>
              </a:solidFill>
              <a:uFill>
                <a:solidFill>
                  <a:srgbClr val="ffffff"/>
                </a:solidFill>
              </a:uFill>
              <a:latin typeface="Arial"/>
            </a:endParaRPr>
          </a:p>
        </p:txBody>
      </p:sp>
      <p:sp>
        <p:nvSpPr>
          <p:cNvPr id="424" name="CustomShape 8"/>
          <p:cNvSpPr/>
          <p:nvPr/>
        </p:nvSpPr>
        <p:spPr>
          <a:xfrm>
            <a:off x="3311280" y="1747800"/>
            <a:ext cx="5397840" cy="71532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Diseño e implementación de una única bolsa de trabajo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Revisión de los incentivos a la contratación existentes y puesta en marcha de mejoras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Formalización de convenios entre centros formativos y empresas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Estudio sobre condiciones laborales de los profesionales y posibles mejoras</a:t>
            </a:r>
            <a:endParaRPr b="0" lang="es-ES" sz="1800" spc="-1" strike="noStrike">
              <a:solidFill>
                <a:srgbClr val="000000"/>
              </a:solidFill>
              <a:uFill>
                <a:solidFill>
                  <a:srgbClr val="ffffff"/>
                </a:solidFill>
              </a:uFill>
              <a:latin typeface="Arial"/>
            </a:endParaRPr>
          </a:p>
        </p:txBody>
      </p:sp>
      <p:sp>
        <p:nvSpPr>
          <p:cNvPr id="425" name="CustomShape 9"/>
          <p:cNvSpPr/>
          <p:nvPr/>
        </p:nvSpPr>
        <p:spPr>
          <a:xfrm>
            <a:off x="1130400" y="2547720"/>
            <a:ext cx="7624800" cy="576000"/>
          </a:xfrm>
          <a:prstGeom prst="rect">
            <a:avLst/>
          </a:prstGeom>
          <a:solidFill>
            <a:srgbClr val="f2f2f2">
              <a:alpha val="60000"/>
            </a:srgbClr>
          </a:solidFill>
          <a:ln w="12600">
            <a:noFill/>
          </a:ln>
        </p:spPr>
        <p:style>
          <a:lnRef idx="0"/>
          <a:fillRef idx="0"/>
          <a:effectRef idx="0"/>
          <a:fontRef idx="minor"/>
        </p:style>
      </p:sp>
      <p:sp>
        <p:nvSpPr>
          <p:cNvPr id="426" name="CustomShape 10"/>
          <p:cNvSpPr/>
          <p:nvPr/>
        </p:nvSpPr>
        <p:spPr>
          <a:xfrm>
            <a:off x="1208880" y="2554560"/>
            <a:ext cx="1937160" cy="547200"/>
          </a:xfrm>
          <a:prstGeom prst="chevron">
            <a:avLst>
              <a:gd name="adj" fmla="val 50000"/>
            </a:avLst>
          </a:prstGeom>
          <a:solidFill>
            <a:schemeClr val="accent2">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L.8 FOMENTO DEL EMPRENDIMIENTO EN EL MUNICIPIO</a:t>
            </a:r>
            <a:endParaRPr b="0" lang="es-ES" sz="1800" spc="-1" strike="noStrike">
              <a:solidFill>
                <a:srgbClr val="000000"/>
              </a:solidFill>
              <a:uFill>
                <a:solidFill>
                  <a:srgbClr val="ffffff"/>
                </a:solidFill>
              </a:uFill>
              <a:latin typeface="Arial"/>
            </a:endParaRPr>
          </a:p>
        </p:txBody>
      </p:sp>
      <p:sp>
        <p:nvSpPr>
          <p:cNvPr id="427" name="CustomShape 11"/>
          <p:cNvSpPr/>
          <p:nvPr/>
        </p:nvSpPr>
        <p:spPr>
          <a:xfrm>
            <a:off x="3311280" y="2549160"/>
            <a:ext cx="5589720" cy="55260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Análisis de las necesidades actuales de los emprendedores para mejorar el servicio ofrecido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Refuerzo de las relaciones con asociaciones de emprendedores y business angels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Planificación y puesta en marcha de jornadas y talleres de emprendimiento</a:t>
            </a:r>
            <a:endParaRPr b="0" lang="es-ES" sz="1800" spc="-1" strike="noStrike">
              <a:solidFill>
                <a:srgbClr val="000000"/>
              </a:solidFill>
              <a:uFill>
                <a:solidFill>
                  <a:srgbClr val="ffffff"/>
                </a:solidFill>
              </a:uFill>
              <a:latin typeface="Arial"/>
            </a:endParaRPr>
          </a:p>
        </p:txBody>
      </p:sp>
      <p:sp>
        <p:nvSpPr>
          <p:cNvPr id="428" name="CustomShape 12"/>
          <p:cNvSpPr/>
          <p:nvPr/>
        </p:nvSpPr>
        <p:spPr>
          <a:xfrm>
            <a:off x="1130400" y="3218760"/>
            <a:ext cx="7624800" cy="825480"/>
          </a:xfrm>
          <a:prstGeom prst="rect">
            <a:avLst/>
          </a:prstGeom>
          <a:solidFill>
            <a:srgbClr val="f2f2f2">
              <a:alpha val="60000"/>
            </a:srgbClr>
          </a:solidFill>
          <a:ln w="12600">
            <a:noFill/>
          </a:ln>
        </p:spPr>
        <p:style>
          <a:lnRef idx="0"/>
          <a:fillRef idx="0"/>
          <a:effectRef idx="0"/>
          <a:fontRef idx="minor"/>
        </p:style>
      </p:sp>
      <p:sp>
        <p:nvSpPr>
          <p:cNvPr id="429" name="CustomShape 13"/>
          <p:cNvSpPr/>
          <p:nvPr/>
        </p:nvSpPr>
        <p:spPr>
          <a:xfrm>
            <a:off x="1208880" y="3244680"/>
            <a:ext cx="1937160" cy="547200"/>
          </a:xfrm>
          <a:prstGeom prst="chevron">
            <a:avLst>
              <a:gd name="adj" fmla="val 50000"/>
            </a:avLst>
          </a:prstGeom>
          <a:solidFill>
            <a:schemeClr val="accent2">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L.9 PROMOCIÓN DE LA FORMACIÓN Y LA EMPLEABILIDAD</a:t>
            </a:r>
            <a:endParaRPr b="0" lang="es-ES" sz="1800" spc="-1" strike="noStrike">
              <a:solidFill>
                <a:srgbClr val="000000"/>
              </a:solidFill>
              <a:uFill>
                <a:solidFill>
                  <a:srgbClr val="ffffff"/>
                </a:solidFill>
              </a:uFill>
              <a:latin typeface="Arial"/>
            </a:endParaRPr>
          </a:p>
        </p:txBody>
      </p:sp>
      <p:sp>
        <p:nvSpPr>
          <p:cNvPr id="430" name="CustomShape 14"/>
          <p:cNvSpPr/>
          <p:nvPr/>
        </p:nvSpPr>
        <p:spPr>
          <a:xfrm>
            <a:off x="3311280" y="3199680"/>
            <a:ext cx="5443920" cy="71532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Comunicación de la oferta formativa a cada uno de los tres bloques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Planificación de jornadas de promoción de la formación continua, ocupacional y FP</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Acciones de promoción de los cursos para directivos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Posicionamiento del autoempleo como alternativa profesional</a:t>
            </a:r>
            <a:endParaRPr b="0" lang="es-ES" sz="1800" spc="-1" strike="noStrike">
              <a:solidFill>
                <a:srgbClr val="000000"/>
              </a:solidFill>
              <a:uFill>
                <a:solidFill>
                  <a:srgbClr val="ffffff"/>
                </a:solidFill>
              </a:uFill>
              <a:latin typeface="Arial"/>
            </a:endParaRPr>
          </a:p>
        </p:txBody>
      </p:sp>
      <p:sp>
        <p:nvSpPr>
          <p:cNvPr id="431" name="CustomShape 15"/>
          <p:cNvSpPr/>
          <p:nvPr/>
        </p:nvSpPr>
        <p:spPr>
          <a:xfrm>
            <a:off x="139320" y="754920"/>
            <a:ext cx="676440" cy="349056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3200" spc="-1" strike="noStrike">
                <a:solidFill>
                  <a:srgbClr val="5f5f5f"/>
                </a:solidFill>
                <a:uFill>
                  <a:solidFill>
                    <a:srgbClr val="ffffff"/>
                  </a:solidFill>
                </a:uFill>
                <a:latin typeface="Century Gothic"/>
                <a:ea typeface="DejaVu Sans"/>
              </a:rPr>
              <a:t>TRABAJA EN IBI</a:t>
            </a:r>
            <a:endParaRPr b="0" lang="es-ES" sz="1800" spc="-1" strike="noStrike">
              <a:solidFill>
                <a:srgbClr val="000000"/>
              </a:solidFill>
              <a:uFill>
                <a:solidFill>
                  <a:srgbClr val="ffffff"/>
                </a:solidFill>
              </a:uFill>
              <a:latin typeface="Arial"/>
            </a:endParaRPr>
          </a:p>
        </p:txBody>
      </p:sp>
      <p:sp>
        <p:nvSpPr>
          <p:cNvPr id="432" name="Line 16"/>
          <p:cNvSpPr/>
          <p:nvPr/>
        </p:nvSpPr>
        <p:spPr>
          <a:xfrm>
            <a:off x="626760" y="3952440"/>
            <a:ext cx="7528320" cy="3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p:style>
      </p:sp>
      <p:sp>
        <p:nvSpPr>
          <p:cNvPr id="433" name="CustomShape 17"/>
          <p:cNvSpPr/>
          <p:nvPr/>
        </p:nvSpPr>
        <p:spPr>
          <a:xfrm>
            <a:off x="737280" y="4077720"/>
            <a:ext cx="322560" cy="96336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900" spc="-1" strike="noStrike">
                <a:solidFill>
                  <a:srgbClr val="5f5f5f"/>
                </a:solidFill>
                <a:uFill>
                  <a:solidFill>
                    <a:srgbClr val="ffffff"/>
                  </a:solidFill>
                </a:uFill>
                <a:latin typeface="Century Gothic"/>
                <a:ea typeface="DejaVu Sans"/>
              </a:rPr>
              <a:t>INDICADORES</a:t>
            </a:r>
            <a:endParaRPr b="0" lang="es-ES" sz="1800" spc="-1" strike="noStrike">
              <a:solidFill>
                <a:srgbClr val="000000"/>
              </a:solidFill>
              <a:uFill>
                <a:solidFill>
                  <a:srgbClr val="ffffff"/>
                </a:solidFill>
              </a:uFill>
              <a:latin typeface="Arial"/>
            </a:endParaRPr>
          </a:p>
        </p:txBody>
      </p:sp>
      <p:sp>
        <p:nvSpPr>
          <p:cNvPr id="434" name="CustomShape 18"/>
          <p:cNvSpPr/>
          <p:nvPr/>
        </p:nvSpPr>
        <p:spPr>
          <a:xfrm>
            <a:off x="196848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435" name="CustomShape 19"/>
          <p:cNvSpPr/>
          <p:nvPr/>
        </p:nvSpPr>
        <p:spPr>
          <a:xfrm>
            <a:off x="171216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436" name="CustomShape 20"/>
          <p:cNvSpPr/>
          <p:nvPr/>
        </p:nvSpPr>
        <p:spPr>
          <a:xfrm>
            <a:off x="220104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437" name="CustomShape 21"/>
          <p:cNvSpPr/>
          <p:nvPr/>
        </p:nvSpPr>
        <p:spPr>
          <a:xfrm>
            <a:off x="160704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438" name="CustomShape 22"/>
          <p:cNvSpPr/>
          <p:nvPr/>
        </p:nvSpPr>
        <p:spPr>
          <a:xfrm>
            <a:off x="231516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439" name="CustomShape 23"/>
          <p:cNvSpPr/>
          <p:nvPr/>
        </p:nvSpPr>
        <p:spPr>
          <a:xfrm rot="10800000">
            <a:off x="215460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440" name="CustomShape 24"/>
          <p:cNvSpPr/>
          <p:nvPr/>
        </p:nvSpPr>
        <p:spPr>
          <a:xfrm>
            <a:off x="119340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TASA DE PARO MUNICIPIO</a:t>
            </a:r>
            <a:endParaRPr b="0" lang="es-ES" sz="1800" spc="-1" strike="noStrike">
              <a:solidFill>
                <a:srgbClr val="000000"/>
              </a:solidFill>
              <a:uFill>
                <a:solidFill>
                  <a:srgbClr val="ffffff"/>
                </a:solidFill>
              </a:uFill>
              <a:latin typeface="Arial"/>
            </a:endParaRPr>
          </a:p>
        </p:txBody>
      </p:sp>
      <p:sp>
        <p:nvSpPr>
          <p:cNvPr id="441" name="CustomShape 25"/>
          <p:cNvSpPr/>
          <p:nvPr/>
        </p:nvSpPr>
        <p:spPr>
          <a:xfrm>
            <a:off x="113040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12,85%</a:t>
            </a:r>
            <a:endParaRPr b="0" lang="es-ES" sz="1800" spc="-1" strike="noStrike">
              <a:solidFill>
                <a:srgbClr val="000000"/>
              </a:solidFill>
              <a:uFill>
                <a:solidFill>
                  <a:srgbClr val="ffffff"/>
                </a:solidFill>
              </a:uFill>
              <a:latin typeface="Arial"/>
            </a:endParaRPr>
          </a:p>
        </p:txBody>
      </p:sp>
      <p:sp>
        <p:nvSpPr>
          <p:cNvPr id="442" name="CustomShape 26"/>
          <p:cNvSpPr/>
          <p:nvPr/>
        </p:nvSpPr>
        <p:spPr>
          <a:xfrm>
            <a:off x="263520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10,43%</a:t>
            </a:r>
            <a:endParaRPr b="0" lang="es-ES" sz="1800" spc="-1" strike="noStrike">
              <a:solidFill>
                <a:srgbClr val="000000"/>
              </a:solidFill>
              <a:uFill>
                <a:solidFill>
                  <a:srgbClr val="ffffff"/>
                </a:solidFill>
              </a:uFill>
              <a:latin typeface="Arial"/>
            </a:endParaRPr>
          </a:p>
        </p:txBody>
      </p:sp>
      <p:sp>
        <p:nvSpPr>
          <p:cNvPr id="443" name="CustomShape 27"/>
          <p:cNvSpPr/>
          <p:nvPr/>
        </p:nvSpPr>
        <p:spPr>
          <a:xfrm>
            <a:off x="395424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444" name="CustomShape 28"/>
          <p:cNvSpPr/>
          <p:nvPr/>
        </p:nvSpPr>
        <p:spPr>
          <a:xfrm>
            <a:off x="369792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445" name="CustomShape 29"/>
          <p:cNvSpPr/>
          <p:nvPr/>
        </p:nvSpPr>
        <p:spPr>
          <a:xfrm>
            <a:off x="418680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446" name="CustomShape 30"/>
          <p:cNvSpPr/>
          <p:nvPr/>
        </p:nvSpPr>
        <p:spPr>
          <a:xfrm>
            <a:off x="359280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447" name="CustomShape 31"/>
          <p:cNvSpPr/>
          <p:nvPr/>
        </p:nvSpPr>
        <p:spPr>
          <a:xfrm>
            <a:off x="430092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448" name="CustomShape 32"/>
          <p:cNvSpPr/>
          <p:nvPr/>
        </p:nvSpPr>
        <p:spPr>
          <a:xfrm rot="10800000">
            <a:off x="414036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449" name="CustomShape 33"/>
          <p:cNvSpPr/>
          <p:nvPr/>
        </p:nvSpPr>
        <p:spPr>
          <a:xfrm>
            <a:off x="317916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PARO REGISTRADO EN MUJERES</a:t>
            </a:r>
            <a:endParaRPr b="0" lang="es-ES" sz="1800" spc="-1" strike="noStrike">
              <a:solidFill>
                <a:srgbClr val="000000"/>
              </a:solidFill>
              <a:uFill>
                <a:solidFill>
                  <a:srgbClr val="ffffff"/>
                </a:solidFill>
              </a:uFill>
              <a:latin typeface="Arial"/>
            </a:endParaRPr>
          </a:p>
        </p:txBody>
      </p:sp>
      <p:sp>
        <p:nvSpPr>
          <p:cNvPr id="450" name="CustomShape 34"/>
          <p:cNvSpPr/>
          <p:nvPr/>
        </p:nvSpPr>
        <p:spPr>
          <a:xfrm>
            <a:off x="311616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65,54%</a:t>
            </a:r>
            <a:endParaRPr b="0" lang="es-ES" sz="1800" spc="-1" strike="noStrike">
              <a:solidFill>
                <a:srgbClr val="000000"/>
              </a:solidFill>
              <a:uFill>
                <a:solidFill>
                  <a:srgbClr val="ffffff"/>
                </a:solidFill>
              </a:uFill>
              <a:latin typeface="Arial"/>
            </a:endParaRPr>
          </a:p>
        </p:txBody>
      </p:sp>
      <p:sp>
        <p:nvSpPr>
          <p:cNvPr id="451" name="CustomShape 35"/>
          <p:cNvSpPr/>
          <p:nvPr/>
        </p:nvSpPr>
        <p:spPr>
          <a:xfrm>
            <a:off x="462096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52,95%</a:t>
            </a:r>
            <a:endParaRPr b="0" lang="es-ES" sz="1800" spc="-1" strike="noStrike">
              <a:solidFill>
                <a:srgbClr val="000000"/>
              </a:solidFill>
              <a:uFill>
                <a:solidFill>
                  <a:srgbClr val="ffffff"/>
                </a:solidFill>
              </a:uFill>
              <a:latin typeface="Arial"/>
            </a:endParaRPr>
          </a:p>
        </p:txBody>
      </p:sp>
      <p:sp>
        <p:nvSpPr>
          <p:cNvPr id="452" name="CustomShape 36"/>
          <p:cNvSpPr/>
          <p:nvPr/>
        </p:nvSpPr>
        <p:spPr>
          <a:xfrm>
            <a:off x="594000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453" name="CustomShape 37"/>
          <p:cNvSpPr/>
          <p:nvPr/>
        </p:nvSpPr>
        <p:spPr>
          <a:xfrm>
            <a:off x="568368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454" name="CustomShape 38"/>
          <p:cNvSpPr/>
          <p:nvPr/>
        </p:nvSpPr>
        <p:spPr>
          <a:xfrm>
            <a:off x="617256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455" name="CustomShape 39"/>
          <p:cNvSpPr/>
          <p:nvPr/>
        </p:nvSpPr>
        <p:spPr>
          <a:xfrm>
            <a:off x="557856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456" name="CustomShape 40"/>
          <p:cNvSpPr/>
          <p:nvPr/>
        </p:nvSpPr>
        <p:spPr>
          <a:xfrm>
            <a:off x="628668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457" name="CustomShape 41"/>
          <p:cNvSpPr/>
          <p:nvPr/>
        </p:nvSpPr>
        <p:spPr>
          <a:xfrm rot="10800000">
            <a:off x="612612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458" name="CustomShape 42"/>
          <p:cNvSpPr/>
          <p:nvPr/>
        </p:nvSpPr>
        <p:spPr>
          <a:xfrm>
            <a:off x="516492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PARO REGISTRADO EN &lt;25 AÑOS</a:t>
            </a:r>
            <a:endParaRPr b="0" lang="es-ES" sz="1800" spc="-1" strike="noStrike">
              <a:solidFill>
                <a:srgbClr val="000000"/>
              </a:solidFill>
              <a:uFill>
                <a:solidFill>
                  <a:srgbClr val="ffffff"/>
                </a:solidFill>
              </a:uFill>
              <a:latin typeface="Arial"/>
            </a:endParaRPr>
          </a:p>
        </p:txBody>
      </p:sp>
      <p:sp>
        <p:nvSpPr>
          <p:cNvPr id="459" name="CustomShape 43"/>
          <p:cNvSpPr/>
          <p:nvPr/>
        </p:nvSpPr>
        <p:spPr>
          <a:xfrm>
            <a:off x="510192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6,64%</a:t>
            </a:r>
            <a:endParaRPr b="0" lang="es-ES" sz="1800" spc="-1" strike="noStrike">
              <a:solidFill>
                <a:srgbClr val="000000"/>
              </a:solidFill>
              <a:uFill>
                <a:solidFill>
                  <a:srgbClr val="ffffff"/>
                </a:solidFill>
              </a:uFill>
              <a:latin typeface="Arial"/>
            </a:endParaRPr>
          </a:p>
        </p:txBody>
      </p:sp>
      <p:sp>
        <p:nvSpPr>
          <p:cNvPr id="460" name="CustomShape 44"/>
          <p:cNvSpPr/>
          <p:nvPr/>
        </p:nvSpPr>
        <p:spPr>
          <a:xfrm>
            <a:off x="660672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5,42%</a:t>
            </a:r>
            <a:endParaRPr b="0" lang="es-ES" sz="1800" spc="-1" strike="noStrike">
              <a:solidFill>
                <a:srgbClr val="000000"/>
              </a:solidFill>
              <a:uFill>
                <a:solidFill>
                  <a:srgbClr val="ffffff"/>
                </a:solidFill>
              </a:uFill>
              <a:latin typeface="Arial"/>
            </a:endParaRPr>
          </a:p>
        </p:txBody>
      </p:sp>
      <p:sp>
        <p:nvSpPr>
          <p:cNvPr id="461" name="CustomShape 45"/>
          <p:cNvSpPr/>
          <p:nvPr/>
        </p:nvSpPr>
        <p:spPr>
          <a:xfrm>
            <a:off x="792576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462" name="CustomShape 46"/>
          <p:cNvSpPr/>
          <p:nvPr/>
        </p:nvSpPr>
        <p:spPr>
          <a:xfrm>
            <a:off x="766980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463" name="CustomShape 47"/>
          <p:cNvSpPr/>
          <p:nvPr/>
        </p:nvSpPr>
        <p:spPr>
          <a:xfrm>
            <a:off x="815868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464" name="CustomShape 48"/>
          <p:cNvSpPr/>
          <p:nvPr/>
        </p:nvSpPr>
        <p:spPr>
          <a:xfrm>
            <a:off x="756468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465" name="CustomShape 49"/>
          <p:cNvSpPr/>
          <p:nvPr/>
        </p:nvSpPr>
        <p:spPr>
          <a:xfrm>
            <a:off x="827244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466" name="CustomShape 50"/>
          <p:cNvSpPr/>
          <p:nvPr/>
        </p:nvSpPr>
        <p:spPr>
          <a:xfrm rot="10800000">
            <a:off x="811188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467" name="CustomShape 51"/>
          <p:cNvSpPr/>
          <p:nvPr/>
        </p:nvSpPr>
        <p:spPr>
          <a:xfrm>
            <a:off x="715104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CONTRATOS TEMPORALES</a:t>
            </a:r>
            <a:endParaRPr b="0" lang="es-ES" sz="1800" spc="-1" strike="noStrike">
              <a:solidFill>
                <a:srgbClr val="000000"/>
              </a:solidFill>
              <a:uFill>
                <a:solidFill>
                  <a:srgbClr val="ffffff"/>
                </a:solidFill>
              </a:uFill>
              <a:latin typeface="Arial"/>
            </a:endParaRPr>
          </a:p>
        </p:txBody>
      </p:sp>
      <p:sp>
        <p:nvSpPr>
          <p:cNvPr id="468" name="CustomShape 52"/>
          <p:cNvSpPr/>
          <p:nvPr/>
        </p:nvSpPr>
        <p:spPr>
          <a:xfrm>
            <a:off x="708768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90%</a:t>
            </a:r>
            <a:endParaRPr b="0" lang="es-ES" sz="1800" spc="-1" strike="noStrike">
              <a:solidFill>
                <a:srgbClr val="000000"/>
              </a:solidFill>
              <a:uFill>
                <a:solidFill>
                  <a:srgbClr val="ffffff"/>
                </a:solidFill>
              </a:uFill>
              <a:latin typeface="Arial"/>
            </a:endParaRPr>
          </a:p>
        </p:txBody>
      </p:sp>
      <p:sp>
        <p:nvSpPr>
          <p:cNvPr id="469" name="CustomShape 53"/>
          <p:cNvSpPr/>
          <p:nvPr/>
        </p:nvSpPr>
        <p:spPr>
          <a:xfrm>
            <a:off x="859284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73%</a:t>
            </a:r>
            <a:endParaRPr b="0" lang="es-ES" sz="1800" spc="-1" strike="noStrike">
              <a:solidFill>
                <a:srgbClr val="000000"/>
              </a:solidFill>
              <a:uFill>
                <a:solidFill>
                  <a:srgbClr val="ffffff"/>
                </a:solidFill>
              </a:uFill>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EE75EDF4-BBB7-4E88-84D1-19F74F08B104}"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471" name="CustomShape 2"/>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1"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IBI LA GRAN FÁBRICA - EJE ESTRATÉGICO</a:t>
            </a:r>
            <a:endParaRPr b="0" lang="es-ES" sz="1800" spc="-1" strike="noStrike">
              <a:solidFill>
                <a:srgbClr val="000000"/>
              </a:solidFill>
              <a:uFill>
                <a:solidFill>
                  <a:srgbClr val="ffffff"/>
                </a:solidFill>
              </a:uFill>
              <a:latin typeface="Arial"/>
            </a:endParaRPr>
          </a:p>
        </p:txBody>
      </p:sp>
      <p:sp>
        <p:nvSpPr>
          <p:cNvPr id="472" name="CustomShape 3"/>
          <p:cNvSpPr/>
          <p:nvPr/>
        </p:nvSpPr>
        <p:spPr>
          <a:xfrm>
            <a:off x="1089360" y="3111840"/>
            <a:ext cx="7861320" cy="816840"/>
          </a:xfrm>
          <a:prstGeom prst="rect">
            <a:avLst/>
          </a:prstGeom>
          <a:solidFill>
            <a:srgbClr val="f2f2f2">
              <a:alpha val="60000"/>
            </a:srgbClr>
          </a:solidFill>
          <a:ln w="12600">
            <a:noFill/>
          </a:ln>
        </p:spPr>
        <p:style>
          <a:lnRef idx="0"/>
          <a:fillRef idx="0"/>
          <a:effectRef idx="0"/>
          <a:fontRef idx="minor"/>
        </p:style>
      </p:sp>
      <p:sp>
        <p:nvSpPr>
          <p:cNvPr id="473" name="CustomShape 4"/>
          <p:cNvSpPr/>
          <p:nvPr/>
        </p:nvSpPr>
        <p:spPr>
          <a:xfrm>
            <a:off x="1089360" y="1932120"/>
            <a:ext cx="7861320" cy="1119240"/>
          </a:xfrm>
          <a:prstGeom prst="rect">
            <a:avLst/>
          </a:prstGeom>
          <a:solidFill>
            <a:srgbClr val="f2f2f2">
              <a:alpha val="60000"/>
            </a:srgbClr>
          </a:solidFill>
          <a:ln w="12600">
            <a:noFill/>
          </a:ln>
        </p:spPr>
        <p:style>
          <a:lnRef idx="0"/>
          <a:fillRef idx="0"/>
          <a:effectRef idx="0"/>
          <a:fontRef idx="minor"/>
        </p:style>
      </p:sp>
      <p:sp>
        <p:nvSpPr>
          <p:cNvPr id="474" name="CustomShape 5"/>
          <p:cNvSpPr/>
          <p:nvPr/>
        </p:nvSpPr>
        <p:spPr>
          <a:xfrm>
            <a:off x="1089360" y="757080"/>
            <a:ext cx="7861320" cy="1134000"/>
          </a:xfrm>
          <a:prstGeom prst="rect">
            <a:avLst/>
          </a:prstGeom>
          <a:solidFill>
            <a:srgbClr val="f2f2f2">
              <a:alpha val="60000"/>
            </a:srgbClr>
          </a:solidFill>
          <a:ln w="12600">
            <a:noFill/>
          </a:ln>
        </p:spPr>
        <p:style>
          <a:lnRef idx="0"/>
          <a:fillRef idx="0"/>
          <a:effectRef idx="0"/>
          <a:fontRef idx="minor"/>
        </p:style>
      </p:sp>
      <p:sp>
        <p:nvSpPr>
          <p:cNvPr id="475" name="CustomShape 6"/>
          <p:cNvSpPr/>
          <p:nvPr/>
        </p:nvSpPr>
        <p:spPr>
          <a:xfrm>
            <a:off x="1348200" y="1035360"/>
            <a:ext cx="2170440" cy="547200"/>
          </a:xfrm>
          <a:prstGeom prst="chevron">
            <a:avLst>
              <a:gd name="adj" fmla="val 50000"/>
            </a:avLst>
          </a:prstGeom>
          <a:solidFill>
            <a:schemeClr val="accent4">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L.10 IMPULSO DE LAS INFRAESTRUCTURAS INDUSTRIALES</a:t>
            </a:r>
            <a:endParaRPr b="0" lang="es-ES" sz="1800" spc="-1" strike="noStrike">
              <a:solidFill>
                <a:srgbClr val="000000"/>
              </a:solidFill>
              <a:uFill>
                <a:solidFill>
                  <a:srgbClr val="ffffff"/>
                </a:solidFill>
              </a:uFill>
              <a:latin typeface="Arial"/>
            </a:endParaRPr>
          </a:p>
        </p:txBody>
      </p:sp>
      <p:sp>
        <p:nvSpPr>
          <p:cNvPr id="476" name="CustomShape 7"/>
          <p:cNvSpPr/>
          <p:nvPr/>
        </p:nvSpPr>
        <p:spPr>
          <a:xfrm>
            <a:off x="1348200" y="2131200"/>
            <a:ext cx="2146680" cy="547200"/>
          </a:xfrm>
          <a:prstGeom prst="chevron">
            <a:avLst>
              <a:gd name="adj" fmla="val 50000"/>
            </a:avLst>
          </a:prstGeom>
          <a:solidFill>
            <a:schemeClr val="accent4">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L.11 INNOVACIÓN Y DESARROLLO EMPRESARIAL</a:t>
            </a:r>
            <a:endParaRPr b="0" lang="es-ES" sz="1800" spc="-1" strike="noStrike">
              <a:solidFill>
                <a:srgbClr val="000000"/>
              </a:solidFill>
              <a:uFill>
                <a:solidFill>
                  <a:srgbClr val="ffffff"/>
                </a:solidFill>
              </a:uFill>
              <a:latin typeface="Arial"/>
            </a:endParaRPr>
          </a:p>
        </p:txBody>
      </p:sp>
      <p:sp>
        <p:nvSpPr>
          <p:cNvPr id="477" name="CustomShape 8"/>
          <p:cNvSpPr/>
          <p:nvPr/>
        </p:nvSpPr>
        <p:spPr>
          <a:xfrm>
            <a:off x="1348200" y="3191040"/>
            <a:ext cx="2146680" cy="547200"/>
          </a:xfrm>
          <a:prstGeom prst="chevron">
            <a:avLst>
              <a:gd name="adj" fmla="val 50000"/>
            </a:avLst>
          </a:prstGeom>
          <a:solidFill>
            <a:schemeClr val="accent4">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L.12 PROMOCIÓN DEL ECOSISTEMA EMPRESARIAL</a:t>
            </a:r>
            <a:endParaRPr b="0" lang="es-ES" sz="1800" spc="-1" strike="noStrike">
              <a:solidFill>
                <a:srgbClr val="000000"/>
              </a:solidFill>
              <a:uFill>
                <a:solidFill>
                  <a:srgbClr val="ffffff"/>
                </a:solidFill>
              </a:uFill>
              <a:latin typeface="Arial"/>
            </a:endParaRPr>
          </a:p>
        </p:txBody>
      </p:sp>
      <p:sp>
        <p:nvSpPr>
          <p:cNvPr id="478" name="CustomShape 9"/>
          <p:cNvSpPr/>
          <p:nvPr/>
        </p:nvSpPr>
        <p:spPr>
          <a:xfrm>
            <a:off x="3592800" y="743760"/>
            <a:ext cx="5357520" cy="120348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Creación de una entidad de gestión y modernización en cada área industrial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Evaluación y planificación de la demanda de suelo industrial y capacidad energética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Impulso de la finalización del polígono industrial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Creación de un Parque Eco-Industrial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Revisar los incentivos existentes al autoconsumo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Desarrollo de un parque fotovoltaico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Mejorar el sistema de abastecimiento de agua</a:t>
            </a:r>
            <a:endParaRPr b="0" lang="es-ES" sz="1800" spc="-1" strike="noStrike">
              <a:solidFill>
                <a:srgbClr val="000000"/>
              </a:solidFill>
              <a:uFill>
                <a:solidFill>
                  <a:srgbClr val="ffffff"/>
                </a:solidFill>
              </a:uFill>
              <a:latin typeface="Arial"/>
            </a:endParaRPr>
          </a:p>
        </p:txBody>
      </p:sp>
      <p:sp>
        <p:nvSpPr>
          <p:cNvPr id="479" name="CustomShape 10"/>
          <p:cNvSpPr/>
          <p:nvPr/>
        </p:nvSpPr>
        <p:spPr>
          <a:xfrm>
            <a:off x="3592800" y="1978560"/>
            <a:ext cx="5408640" cy="104076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Puesta en marcha de un Parque Tecnológico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Diseño y puesta en marcha de la oficina de inversión</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Adhesión al Distrito Digital de Alicante</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Fomento de las fusiones entre empresas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Servicio de mentorización a Startups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Identificación de retos de la industria y planificación de jornadas de innovación abierta</a:t>
            </a:r>
            <a:endParaRPr b="0" lang="es-ES" sz="1800" spc="-1" strike="noStrike">
              <a:solidFill>
                <a:srgbClr val="000000"/>
              </a:solidFill>
              <a:uFill>
                <a:solidFill>
                  <a:srgbClr val="ffffff"/>
                </a:solidFill>
              </a:uFill>
              <a:latin typeface="Arial"/>
            </a:endParaRPr>
          </a:p>
        </p:txBody>
      </p:sp>
      <p:sp>
        <p:nvSpPr>
          <p:cNvPr id="480" name="CustomShape 11"/>
          <p:cNvSpPr/>
          <p:nvPr/>
        </p:nvSpPr>
        <p:spPr>
          <a:xfrm>
            <a:off x="3592800" y="3078720"/>
            <a:ext cx="5357520" cy="87804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Plan de comunicación orientado a cada uno de los stackeholders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Mapa de sector productivos y tejido empresarial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Cuantificación y comunicación de la aportación de valor de la industria</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Acciones de promoción de la actividad industrial</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Impulso de la página web Ibi la Gran Fábrica</a:t>
            </a:r>
            <a:endParaRPr b="0" lang="es-ES" sz="1800" spc="-1" strike="noStrike">
              <a:solidFill>
                <a:srgbClr val="000000"/>
              </a:solidFill>
              <a:uFill>
                <a:solidFill>
                  <a:srgbClr val="ffffff"/>
                </a:solidFill>
              </a:uFill>
              <a:latin typeface="Arial"/>
            </a:endParaRPr>
          </a:p>
        </p:txBody>
      </p:sp>
      <p:sp>
        <p:nvSpPr>
          <p:cNvPr id="481" name="CustomShape 12"/>
          <p:cNvSpPr/>
          <p:nvPr/>
        </p:nvSpPr>
        <p:spPr>
          <a:xfrm>
            <a:off x="42840" y="941040"/>
            <a:ext cx="1045800" cy="281664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2800" spc="-1" strike="noStrike">
                <a:solidFill>
                  <a:srgbClr val="5f5f5f"/>
                </a:solidFill>
                <a:uFill>
                  <a:solidFill>
                    <a:srgbClr val="ffffff"/>
                  </a:solidFill>
                </a:uFill>
                <a:latin typeface="Century Gothic"/>
                <a:ea typeface="DejaVu Sans"/>
              </a:rPr>
              <a:t>IBI LA GRAN FÁBRICA</a:t>
            </a:r>
            <a:endParaRPr b="0" lang="es-ES" sz="1800" spc="-1" strike="noStrike">
              <a:solidFill>
                <a:srgbClr val="000000"/>
              </a:solidFill>
              <a:uFill>
                <a:solidFill>
                  <a:srgbClr val="ffffff"/>
                </a:solidFill>
              </a:uFill>
              <a:latin typeface="Arial"/>
            </a:endParaRPr>
          </a:p>
        </p:txBody>
      </p:sp>
      <p:sp>
        <p:nvSpPr>
          <p:cNvPr id="482" name="Line 13"/>
          <p:cNvSpPr/>
          <p:nvPr/>
        </p:nvSpPr>
        <p:spPr>
          <a:xfrm>
            <a:off x="626760" y="3952440"/>
            <a:ext cx="7528320" cy="3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p:style>
      </p:sp>
      <p:sp>
        <p:nvSpPr>
          <p:cNvPr id="483" name="CustomShape 14"/>
          <p:cNvSpPr/>
          <p:nvPr/>
        </p:nvSpPr>
        <p:spPr>
          <a:xfrm>
            <a:off x="737280" y="4077720"/>
            <a:ext cx="322560" cy="96336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900" spc="-1" strike="noStrike">
                <a:solidFill>
                  <a:srgbClr val="5f5f5f"/>
                </a:solidFill>
                <a:uFill>
                  <a:solidFill>
                    <a:srgbClr val="ffffff"/>
                  </a:solidFill>
                </a:uFill>
                <a:latin typeface="Century Gothic"/>
                <a:ea typeface="DejaVu Sans"/>
              </a:rPr>
              <a:t>INDICADORES</a:t>
            </a:r>
            <a:endParaRPr b="0" lang="es-ES" sz="1800" spc="-1" strike="noStrike">
              <a:solidFill>
                <a:srgbClr val="000000"/>
              </a:solidFill>
              <a:uFill>
                <a:solidFill>
                  <a:srgbClr val="ffffff"/>
                </a:solidFill>
              </a:uFill>
              <a:latin typeface="Arial"/>
            </a:endParaRPr>
          </a:p>
        </p:txBody>
      </p:sp>
      <p:sp>
        <p:nvSpPr>
          <p:cNvPr id="484" name="CustomShape 15"/>
          <p:cNvSpPr/>
          <p:nvPr/>
        </p:nvSpPr>
        <p:spPr>
          <a:xfrm>
            <a:off x="196848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485" name="CustomShape 16"/>
          <p:cNvSpPr/>
          <p:nvPr/>
        </p:nvSpPr>
        <p:spPr>
          <a:xfrm>
            <a:off x="171216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486" name="CustomShape 17"/>
          <p:cNvSpPr/>
          <p:nvPr/>
        </p:nvSpPr>
        <p:spPr>
          <a:xfrm>
            <a:off x="220104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487" name="CustomShape 18"/>
          <p:cNvSpPr/>
          <p:nvPr/>
        </p:nvSpPr>
        <p:spPr>
          <a:xfrm>
            <a:off x="160704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488" name="CustomShape 19"/>
          <p:cNvSpPr/>
          <p:nvPr/>
        </p:nvSpPr>
        <p:spPr>
          <a:xfrm>
            <a:off x="231516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489" name="CustomShape 20"/>
          <p:cNvSpPr/>
          <p:nvPr/>
        </p:nvSpPr>
        <p:spPr>
          <a:xfrm rot="10800000">
            <a:off x="215460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490" name="CustomShape 21"/>
          <p:cNvSpPr/>
          <p:nvPr/>
        </p:nvSpPr>
        <p:spPr>
          <a:xfrm>
            <a:off x="119340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ÍNDICE INDUSTRIAL</a:t>
            </a:r>
            <a:endParaRPr b="0" lang="es-ES" sz="1800" spc="-1" strike="noStrike">
              <a:solidFill>
                <a:srgbClr val="000000"/>
              </a:solidFill>
              <a:uFill>
                <a:solidFill>
                  <a:srgbClr val="ffffff"/>
                </a:solidFill>
              </a:uFill>
              <a:latin typeface="Arial"/>
            </a:endParaRPr>
          </a:p>
        </p:txBody>
      </p:sp>
      <p:sp>
        <p:nvSpPr>
          <p:cNvPr id="491" name="CustomShape 22"/>
          <p:cNvSpPr/>
          <p:nvPr/>
        </p:nvSpPr>
        <p:spPr>
          <a:xfrm>
            <a:off x="113040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131</a:t>
            </a:r>
            <a:endParaRPr b="0" lang="es-ES" sz="1800" spc="-1" strike="noStrike">
              <a:solidFill>
                <a:srgbClr val="000000"/>
              </a:solidFill>
              <a:uFill>
                <a:solidFill>
                  <a:srgbClr val="ffffff"/>
                </a:solidFill>
              </a:uFill>
              <a:latin typeface="Arial"/>
            </a:endParaRPr>
          </a:p>
        </p:txBody>
      </p:sp>
      <p:sp>
        <p:nvSpPr>
          <p:cNvPr id="492" name="CustomShape 23"/>
          <p:cNvSpPr/>
          <p:nvPr/>
        </p:nvSpPr>
        <p:spPr>
          <a:xfrm>
            <a:off x="263520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PDTE.</a:t>
            </a:r>
            <a:endParaRPr b="0" lang="es-ES" sz="1800" spc="-1" strike="noStrike">
              <a:solidFill>
                <a:srgbClr val="000000"/>
              </a:solidFill>
              <a:uFill>
                <a:solidFill>
                  <a:srgbClr val="ffffff"/>
                </a:solidFill>
              </a:uFill>
              <a:latin typeface="Arial"/>
            </a:endParaRPr>
          </a:p>
        </p:txBody>
      </p:sp>
      <p:sp>
        <p:nvSpPr>
          <p:cNvPr id="493" name="CustomShape 24"/>
          <p:cNvSpPr/>
          <p:nvPr/>
        </p:nvSpPr>
        <p:spPr>
          <a:xfrm>
            <a:off x="395424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494" name="CustomShape 25"/>
          <p:cNvSpPr/>
          <p:nvPr/>
        </p:nvSpPr>
        <p:spPr>
          <a:xfrm>
            <a:off x="369792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495" name="CustomShape 26"/>
          <p:cNvSpPr/>
          <p:nvPr/>
        </p:nvSpPr>
        <p:spPr>
          <a:xfrm>
            <a:off x="418680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496" name="CustomShape 27"/>
          <p:cNvSpPr/>
          <p:nvPr/>
        </p:nvSpPr>
        <p:spPr>
          <a:xfrm>
            <a:off x="359280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497" name="CustomShape 28"/>
          <p:cNvSpPr/>
          <p:nvPr/>
        </p:nvSpPr>
        <p:spPr>
          <a:xfrm>
            <a:off x="430092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498" name="CustomShape 29"/>
          <p:cNvSpPr/>
          <p:nvPr/>
        </p:nvSpPr>
        <p:spPr>
          <a:xfrm rot="10800000">
            <a:off x="414036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499" name="CustomShape 30"/>
          <p:cNvSpPr/>
          <p:nvPr/>
        </p:nvSpPr>
        <p:spPr>
          <a:xfrm>
            <a:off x="317916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EMISIONES DE CO2</a:t>
            </a:r>
            <a:endParaRPr b="0" lang="es-ES" sz="1800" spc="-1" strike="noStrike">
              <a:solidFill>
                <a:srgbClr val="000000"/>
              </a:solidFill>
              <a:uFill>
                <a:solidFill>
                  <a:srgbClr val="ffffff"/>
                </a:solidFill>
              </a:uFill>
              <a:latin typeface="Arial"/>
            </a:endParaRPr>
          </a:p>
        </p:txBody>
      </p:sp>
      <p:sp>
        <p:nvSpPr>
          <p:cNvPr id="500" name="CustomShape 31"/>
          <p:cNvSpPr/>
          <p:nvPr/>
        </p:nvSpPr>
        <p:spPr>
          <a:xfrm>
            <a:off x="311616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52,07kt</a:t>
            </a:r>
            <a:endParaRPr b="0" lang="es-ES" sz="1800" spc="-1" strike="noStrike">
              <a:solidFill>
                <a:srgbClr val="000000"/>
              </a:solidFill>
              <a:uFill>
                <a:solidFill>
                  <a:srgbClr val="ffffff"/>
                </a:solidFill>
              </a:uFill>
              <a:latin typeface="Arial"/>
            </a:endParaRPr>
          </a:p>
        </p:txBody>
      </p:sp>
      <p:sp>
        <p:nvSpPr>
          <p:cNvPr id="501" name="CustomShape 32"/>
          <p:cNvSpPr/>
          <p:nvPr/>
        </p:nvSpPr>
        <p:spPr>
          <a:xfrm>
            <a:off x="462096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PDTE.</a:t>
            </a:r>
            <a:endParaRPr b="0" lang="es-ES" sz="1800" spc="-1" strike="noStrike">
              <a:solidFill>
                <a:srgbClr val="000000"/>
              </a:solidFill>
              <a:uFill>
                <a:solidFill>
                  <a:srgbClr val="ffffff"/>
                </a:solidFill>
              </a:uFill>
              <a:latin typeface="Arial"/>
            </a:endParaRPr>
          </a:p>
        </p:txBody>
      </p:sp>
      <p:sp>
        <p:nvSpPr>
          <p:cNvPr id="502" name="CustomShape 33"/>
          <p:cNvSpPr/>
          <p:nvPr/>
        </p:nvSpPr>
        <p:spPr>
          <a:xfrm>
            <a:off x="594000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503" name="CustomShape 34"/>
          <p:cNvSpPr/>
          <p:nvPr/>
        </p:nvSpPr>
        <p:spPr>
          <a:xfrm>
            <a:off x="568368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504" name="CustomShape 35"/>
          <p:cNvSpPr/>
          <p:nvPr/>
        </p:nvSpPr>
        <p:spPr>
          <a:xfrm>
            <a:off x="617256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505" name="CustomShape 36"/>
          <p:cNvSpPr/>
          <p:nvPr/>
        </p:nvSpPr>
        <p:spPr>
          <a:xfrm>
            <a:off x="557856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506" name="CustomShape 37"/>
          <p:cNvSpPr/>
          <p:nvPr/>
        </p:nvSpPr>
        <p:spPr>
          <a:xfrm>
            <a:off x="628668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507" name="CustomShape 38"/>
          <p:cNvSpPr/>
          <p:nvPr/>
        </p:nvSpPr>
        <p:spPr>
          <a:xfrm rot="10800000">
            <a:off x="612612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508" name="CustomShape 39"/>
          <p:cNvSpPr/>
          <p:nvPr/>
        </p:nvSpPr>
        <p:spPr>
          <a:xfrm>
            <a:off x="516492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EMPRESAS SECTOR INDUSTRIA</a:t>
            </a:r>
            <a:endParaRPr b="0" lang="es-ES" sz="1800" spc="-1" strike="noStrike">
              <a:solidFill>
                <a:srgbClr val="000000"/>
              </a:solidFill>
              <a:uFill>
                <a:solidFill>
                  <a:srgbClr val="ffffff"/>
                </a:solidFill>
              </a:uFill>
              <a:latin typeface="Arial"/>
            </a:endParaRPr>
          </a:p>
        </p:txBody>
      </p:sp>
      <p:sp>
        <p:nvSpPr>
          <p:cNvPr id="509" name="CustomShape 40"/>
          <p:cNvSpPr/>
          <p:nvPr/>
        </p:nvSpPr>
        <p:spPr>
          <a:xfrm>
            <a:off x="510192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402</a:t>
            </a:r>
            <a:endParaRPr b="0" lang="es-ES" sz="1800" spc="-1" strike="noStrike">
              <a:solidFill>
                <a:srgbClr val="000000"/>
              </a:solidFill>
              <a:uFill>
                <a:solidFill>
                  <a:srgbClr val="ffffff"/>
                </a:solidFill>
              </a:uFill>
              <a:latin typeface="Arial"/>
            </a:endParaRPr>
          </a:p>
        </p:txBody>
      </p:sp>
      <p:sp>
        <p:nvSpPr>
          <p:cNvPr id="510" name="CustomShape 41"/>
          <p:cNvSpPr/>
          <p:nvPr/>
        </p:nvSpPr>
        <p:spPr>
          <a:xfrm>
            <a:off x="660672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547</a:t>
            </a:r>
            <a:endParaRPr b="0" lang="es-ES" sz="1800" spc="-1" strike="noStrike">
              <a:solidFill>
                <a:srgbClr val="000000"/>
              </a:solidFill>
              <a:uFill>
                <a:solidFill>
                  <a:srgbClr val="ffffff"/>
                </a:solidFill>
              </a:uFill>
              <a:latin typeface="Arial"/>
            </a:endParaRPr>
          </a:p>
        </p:txBody>
      </p:sp>
      <p:sp>
        <p:nvSpPr>
          <p:cNvPr id="511" name="CustomShape 42"/>
          <p:cNvSpPr/>
          <p:nvPr/>
        </p:nvSpPr>
        <p:spPr>
          <a:xfrm>
            <a:off x="792576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512" name="CustomShape 43"/>
          <p:cNvSpPr/>
          <p:nvPr/>
        </p:nvSpPr>
        <p:spPr>
          <a:xfrm>
            <a:off x="766980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513" name="CustomShape 44"/>
          <p:cNvSpPr/>
          <p:nvPr/>
        </p:nvSpPr>
        <p:spPr>
          <a:xfrm>
            <a:off x="815868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514" name="CustomShape 45"/>
          <p:cNvSpPr/>
          <p:nvPr/>
        </p:nvSpPr>
        <p:spPr>
          <a:xfrm>
            <a:off x="756468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515" name="CustomShape 46"/>
          <p:cNvSpPr/>
          <p:nvPr/>
        </p:nvSpPr>
        <p:spPr>
          <a:xfrm>
            <a:off x="827244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516" name="CustomShape 47"/>
          <p:cNvSpPr/>
          <p:nvPr/>
        </p:nvSpPr>
        <p:spPr>
          <a:xfrm rot="10800000">
            <a:off x="811188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517" name="CustomShape 48"/>
          <p:cNvSpPr/>
          <p:nvPr/>
        </p:nvSpPr>
        <p:spPr>
          <a:xfrm>
            <a:off x="7151040" y="4793040"/>
            <a:ext cx="1850760" cy="30312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CONTRATACIÓN REGISTRADA INDUSTRIA</a:t>
            </a:r>
            <a:endParaRPr b="0" lang="es-ES" sz="1800" spc="-1" strike="noStrike">
              <a:solidFill>
                <a:srgbClr val="000000"/>
              </a:solidFill>
              <a:uFill>
                <a:solidFill>
                  <a:srgbClr val="ffffff"/>
                </a:solidFill>
              </a:uFill>
              <a:latin typeface="Arial"/>
            </a:endParaRPr>
          </a:p>
        </p:txBody>
      </p:sp>
      <p:sp>
        <p:nvSpPr>
          <p:cNvPr id="518" name="CustomShape 49"/>
          <p:cNvSpPr/>
          <p:nvPr/>
        </p:nvSpPr>
        <p:spPr>
          <a:xfrm>
            <a:off x="708768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59,81%</a:t>
            </a:r>
            <a:endParaRPr b="0" lang="es-ES" sz="1800" spc="-1" strike="noStrike">
              <a:solidFill>
                <a:srgbClr val="000000"/>
              </a:solidFill>
              <a:uFill>
                <a:solidFill>
                  <a:srgbClr val="ffffff"/>
                </a:solidFill>
              </a:uFill>
              <a:latin typeface="Arial"/>
            </a:endParaRPr>
          </a:p>
        </p:txBody>
      </p:sp>
      <p:sp>
        <p:nvSpPr>
          <p:cNvPr id="519" name="CustomShape 50"/>
          <p:cNvSpPr/>
          <p:nvPr/>
        </p:nvSpPr>
        <p:spPr>
          <a:xfrm>
            <a:off x="859284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60,4%</a:t>
            </a:r>
            <a:endParaRPr b="0" lang="es-ES" sz="1800" spc="-1" strike="noStrike">
              <a:solidFill>
                <a:srgbClr val="000000"/>
              </a:solidFill>
              <a:uFill>
                <a:solidFill>
                  <a:srgbClr val="ffffff"/>
                </a:solidFill>
              </a:uFill>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0"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C5BE1626-67AF-4BC8-B475-F2FE4791AF69}"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521" name="CustomShape 2"/>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1" strike="noStrike">
                <a:solidFill>
                  <a:srgbClr val="ff8200"/>
                </a:solidFill>
                <a:uFill>
                  <a:solidFill>
                    <a:srgbClr val="ffffff"/>
                  </a:solidFill>
                </a:uFill>
                <a:latin typeface="Century Gothic"/>
                <a:ea typeface="DejaVu Sans"/>
              </a:rPr>
              <a:t> </a:t>
            </a:r>
            <a:r>
              <a:rPr b="0" lang="es-ES" sz="1400" spc="296" strike="noStrike">
                <a:solidFill>
                  <a:srgbClr val="ff8200"/>
                </a:solidFill>
                <a:uFill>
                  <a:solidFill>
                    <a:srgbClr val="ffffff"/>
                  </a:solidFill>
                </a:uFill>
                <a:latin typeface="Century Gothic"/>
                <a:ea typeface="DejaVu Sans"/>
              </a:rPr>
              <a:t>IBI CIUDAD DEL JUGUETE - EJE ESTRATÉGICO4</a:t>
            </a:r>
            <a:endParaRPr b="0" lang="es-ES" sz="1800" spc="-1" strike="noStrike">
              <a:solidFill>
                <a:srgbClr val="000000"/>
              </a:solidFill>
              <a:uFill>
                <a:solidFill>
                  <a:srgbClr val="ffffff"/>
                </a:solidFill>
              </a:uFill>
              <a:latin typeface="Arial"/>
            </a:endParaRPr>
          </a:p>
        </p:txBody>
      </p:sp>
      <p:sp>
        <p:nvSpPr>
          <p:cNvPr id="522" name="CustomShape 3"/>
          <p:cNvSpPr/>
          <p:nvPr/>
        </p:nvSpPr>
        <p:spPr>
          <a:xfrm>
            <a:off x="993240" y="2935080"/>
            <a:ext cx="8080920" cy="942120"/>
          </a:xfrm>
          <a:prstGeom prst="rect">
            <a:avLst/>
          </a:prstGeom>
          <a:solidFill>
            <a:srgbClr val="f2f2f2">
              <a:alpha val="60000"/>
            </a:srgbClr>
          </a:solidFill>
          <a:ln w="12600">
            <a:noFill/>
          </a:ln>
        </p:spPr>
        <p:style>
          <a:lnRef idx="0"/>
          <a:fillRef idx="0"/>
          <a:effectRef idx="0"/>
          <a:fontRef idx="minor"/>
        </p:style>
      </p:sp>
      <p:sp>
        <p:nvSpPr>
          <p:cNvPr id="523" name="CustomShape 4"/>
          <p:cNvSpPr/>
          <p:nvPr/>
        </p:nvSpPr>
        <p:spPr>
          <a:xfrm>
            <a:off x="993240" y="1891440"/>
            <a:ext cx="8080920" cy="915120"/>
          </a:xfrm>
          <a:prstGeom prst="rect">
            <a:avLst/>
          </a:prstGeom>
          <a:solidFill>
            <a:srgbClr val="f2f2f2">
              <a:alpha val="60000"/>
            </a:srgbClr>
          </a:solidFill>
          <a:ln w="12600">
            <a:noFill/>
          </a:ln>
        </p:spPr>
        <p:style>
          <a:lnRef idx="0"/>
          <a:fillRef idx="0"/>
          <a:effectRef idx="0"/>
          <a:fontRef idx="minor"/>
        </p:style>
      </p:sp>
      <p:sp>
        <p:nvSpPr>
          <p:cNvPr id="524" name="CustomShape 5"/>
          <p:cNvSpPr/>
          <p:nvPr/>
        </p:nvSpPr>
        <p:spPr>
          <a:xfrm>
            <a:off x="993240" y="622440"/>
            <a:ext cx="8080920" cy="1133640"/>
          </a:xfrm>
          <a:prstGeom prst="rect">
            <a:avLst/>
          </a:prstGeom>
          <a:solidFill>
            <a:srgbClr val="f2f2f2">
              <a:alpha val="60000"/>
            </a:srgbClr>
          </a:solidFill>
          <a:ln w="12600">
            <a:noFill/>
          </a:ln>
        </p:spPr>
        <p:style>
          <a:lnRef idx="0"/>
          <a:fillRef idx="0"/>
          <a:effectRef idx="0"/>
          <a:fontRef idx="minor"/>
        </p:style>
      </p:sp>
      <p:sp>
        <p:nvSpPr>
          <p:cNvPr id="525" name="CustomShape 6"/>
          <p:cNvSpPr/>
          <p:nvPr/>
        </p:nvSpPr>
        <p:spPr>
          <a:xfrm>
            <a:off x="1259640" y="1020960"/>
            <a:ext cx="2213280" cy="394920"/>
          </a:xfrm>
          <a:prstGeom prst="chevron">
            <a:avLst>
              <a:gd name="adj" fmla="val 50000"/>
            </a:avLst>
          </a:prstGeom>
          <a:solidFill>
            <a:schemeClr val="accent1">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L.13 PLAN TURÍSTICO CONSOLIDADO</a:t>
            </a:r>
            <a:endParaRPr b="0" lang="es-ES" sz="1800" spc="-1" strike="noStrike">
              <a:solidFill>
                <a:srgbClr val="000000"/>
              </a:solidFill>
              <a:uFill>
                <a:solidFill>
                  <a:srgbClr val="ffffff"/>
                </a:solidFill>
              </a:uFill>
              <a:latin typeface="Arial"/>
            </a:endParaRPr>
          </a:p>
        </p:txBody>
      </p:sp>
      <p:sp>
        <p:nvSpPr>
          <p:cNvPr id="526" name="CustomShape 7"/>
          <p:cNvSpPr/>
          <p:nvPr/>
        </p:nvSpPr>
        <p:spPr>
          <a:xfrm>
            <a:off x="1259640" y="1988640"/>
            <a:ext cx="2213280" cy="699480"/>
          </a:xfrm>
          <a:prstGeom prst="chevron">
            <a:avLst>
              <a:gd name="adj" fmla="val 50000"/>
            </a:avLst>
          </a:prstGeom>
          <a:solidFill>
            <a:schemeClr val="accent1">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L.14 PLAN DE COMUNICACIÓN Y PROMOCIÓN DEL TURISMO</a:t>
            </a:r>
            <a:endParaRPr b="0" lang="es-ES" sz="1800" spc="-1" strike="noStrike">
              <a:solidFill>
                <a:srgbClr val="000000"/>
              </a:solidFill>
              <a:uFill>
                <a:solidFill>
                  <a:srgbClr val="ffffff"/>
                </a:solidFill>
              </a:uFill>
              <a:latin typeface="Arial"/>
            </a:endParaRPr>
          </a:p>
        </p:txBody>
      </p:sp>
      <p:sp>
        <p:nvSpPr>
          <p:cNvPr id="527" name="CustomShape 8"/>
          <p:cNvSpPr/>
          <p:nvPr/>
        </p:nvSpPr>
        <p:spPr>
          <a:xfrm>
            <a:off x="1259640" y="2960280"/>
            <a:ext cx="2213280" cy="851760"/>
          </a:xfrm>
          <a:prstGeom prst="chevron">
            <a:avLst>
              <a:gd name="adj" fmla="val 50000"/>
            </a:avLst>
          </a:prstGeom>
          <a:solidFill>
            <a:schemeClr val="accent1">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1000" spc="-1" strike="noStrike">
                <a:solidFill>
                  <a:srgbClr val="5f5f5f"/>
                </a:solidFill>
                <a:uFill>
                  <a:solidFill>
                    <a:srgbClr val="ffffff"/>
                  </a:solidFill>
                </a:uFill>
                <a:latin typeface="Century Gothic"/>
                <a:ea typeface="DejaVu Sans"/>
              </a:rPr>
              <a:t>L.15 COORDINACIÓN ENTRE LOS AGENTES IMPLICADOS</a:t>
            </a:r>
            <a:endParaRPr b="0" lang="es-ES" sz="1800" spc="-1" strike="noStrike">
              <a:solidFill>
                <a:srgbClr val="000000"/>
              </a:solidFill>
              <a:uFill>
                <a:solidFill>
                  <a:srgbClr val="ffffff"/>
                </a:solidFill>
              </a:uFill>
              <a:latin typeface="Arial"/>
            </a:endParaRPr>
          </a:p>
        </p:txBody>
      </p:sp>
      <p:sp>
        <p:nvSpPr>
          <p:cNvPr id="528" name="CustomShape 9"/>
          <p:cNvSpPr/>
          <p:nvPr/>
        </p:nvSpPr>
        <p:spPr>
          <a:xfrm>
            <a:off x="3473280" y="656280"/>
            <a:ext cx="5446080" cy="104076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Impulso de Ibi ciudad del Juguete y finalización de la Casa de los RRMM</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Consolidación de los diferentes segmentos turísticos mediante planes de competitividad</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Calendario de eventos turísticos coordinando los distintos segmentos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Recorrido coherente entre las infraestructuras turísticas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Evaluación de la situación de las infraestructuras e identificación de posibles mejoras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Modelo de seguimiento y coordinación del plan turístico</a:t>
            </a:r>
            <a:endParaRPr b="0" lang="es-ES" sz="1800" spc="-1" strike="noStrike">
              <a:solidFill>
                <a:srgbClr val="000000"/>
              </a:solidFill>
              <a:uFill>
                <a:solidFill>
                  <a:srgbClr val="ffffff"/>
                </a:solidFill>
              </a:uFill>
              <a:latin typeface="Arial"/>
            </a:endParaRPr>
          </a:p>
        </p:txBody>
      </p:sp>
      <p:sp>
        <p:nvSpPr>
          <p:cNvPr id="529" name="CustomShape 10"/>
          <p:cNvSpPr/>
          <p:nvPr/>
        </p:nvSpPr>
        <p:spPr>
          <a:xfrm>
            <a:off x="3473280" y="1968480"/>
            <a:ext cx="5375880" cy="71532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Relato único sobre Ibi Ciudad del Juguete y su comunicación</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Calendario de promoción y comunicación de las acciones turísticas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Actualización constante de la Web y App de turismo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Promoción offline del turismo  </a:t>
            </a:r>
            <a:endParaRPr b="0" lang="es-ES" sz="1800" spc="-1" strike="noStrike">
              <a:solidFill>
                <a:srgbClr val="000000"/>
              </a:solidFill>
              <a:uFill>
                <a:solidFill>
                  <a:srgbClr val="ffffff"/>
                </a:solidFill>
              </a:uFill>
              <a:latin typeface="Arial"/>
            </a:endParaRPr>
          </a:p>
        </p:txBody>
      </p:sp>
      <p:sp>
        <p:nvSpPr>
          <p:cNvPr id="530" name="CustomShape 11"/>
          <p:cNvSpPr/>
          <p:nvPr/>
        </p:nvSpPr>
        <p:spPr>
          <a:xfrm>
            <a:off x="3473280" y="2910240"/>
            <a:ext cx="5600880" cy="878040"/>
          </a:xfrm>
          <a:prstGeom prst="rect">
            <a:avLst/>
          </a:prstGeom>
          <a:noFill/>
          <a:ln>
            <a:noFill/>
          </a:ln>
        </p:spPr>
        <p:style>
          <a:lnRef idx="0"/>
          <a:fillRef idx="0"/>
          <a:effectRef idx="0"/>
          <a:fontRef idx="minor"/>
        </p:style>
        <p:txBody>
          <a:bodyPr lIns="90000" rIns="90000" tIns="45000" bIns="45000"/>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Acuerdos de colaboración con agentes de Valencia y Alicante</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Colaboración con los municipios de la Foia de Castalla para potenciar El Valle del Juguete</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Coordinación de los agentes del municipio</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Packs turísticos cerrados de los distintos segmentos</a:t>
            </a:r>
            <a:endParaRPr b="0" lang="es-ES" sz="1800" spc="-1" strike="noStrike">
              <a:solidFill>
                <a:srgbClr val="000000"/>
              </a:solidFill>
              <a:uFill>
                <a:solidFill>
                  <a:srgbClr val="ffffff"/>
                </a:solidFill>
              </a:uFill>
              <a:latin typeface="Arial"/>
            </a:endParaRPr>
          </a:p>
          <a:p>
            <a:pPr marL="171360" indent="-170640">
              <a:lnSpc>
                <a:spcPct val="100000"/>
              </a:lnSpc>
              <a:buClr>
                <a:srgbClr val="003a62"/>
              </a:buClr>
              <a:buFont typeface="Courier New"/>
              <a:buChar char="o"/>
            </a:pPr>
            <a:r>
              <a:rPr b="0" lang="es-ES" sz="900" spc="-1" strike="noStrike">
                <a:solidFill>
                  <a:srgbClr val="5f5f5f"/>
                </a:solidFill>
                <a:uFill>
                  <a:solidFill>
                    <a:srgbClr val="ffffff"/>
                  </a:solidFill>
                </a:uFill>
                <a:latin typeface="Century Gothic"/>
                <a:ea typeface="DejaVu Sans"/>
              </a:rPr>
              <a:t>Impulso del turismo de negocios mediante acuerdos entre empresas y hostelería</a:t>
            </a:r>
            <a:endParaRPr b="0" lang="es-ES" sz="1800" spc="-1" strike="noStrike">
              <a:solidFill>
                <a:srgbClr val="000000"/>
              </a:solidFill>
              <a:uFill>
                <a:solidFill>
                  <a:srgbClr val="ffffff"/>
                </a:solidFill>
              </a:uFill>
              <a:latin typeface="Arial"/>
            </a:endParaRPr>
          </a:p>
        </p:txBody>
      </p:sp>
      <p:sp>
        <p:nvSpPr>
          <p:cNvPr id="531" name="CustomShape 12"/>
          <p:cNvSpPr/>
          <p:nvPr/>
        </p:nvSpPr>
        <p:spPr>
          <a:xfrm>
            <a:off x="69120" y="941040"/>
            <a:ext cx="1045800" cy="281664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2800" spc="-1" strike="noStrike">
                <a:solidFill>
                  <a:srgbClr val="5f5f5f"/>
                </a:solidFill>
                <a:uFill>
                  <a:solidFill>
                    <a:srgbClr val="ffffff"/>
                  </a:solidFill>
                </a:uFill>
                <a:latin typeface="Century Gothic"/>
                <a:ea typeface="DejaVu Sans"/>
              </a:rPr>
              <a:t>IBI CIUDAD DEL JUGUETE</a:t>
            </a:r>
            <a:endParaRPr b="0" lang="es-ES" sz="1800" spc="-1" strike="noStrike">
              <a:solidFill>
                <a:srgbClr val="000000"/>
              </a:solidFill>
              <a:uFill>
                <a:solidFill>
                  <a:srgbClr val="ffffff"/>
                </a:solidFill>
              </a:uFill>
              <a:latin typeface="Arial"/>
            </a:endParaRPr>
          </a:p>
        </p:txBody>
      </p:sp>
      <p:sp>
        <p:nvSpPr>
          <p:cNvPr id="532" name="Line 13"/>
          <p:cNvSpPr/>
          <p:nvPr/>
        </p:nvSpPr>
        <p:spPr>
          <a:xfrm>
            <a:off x="626760" y="3952440"/>
            <a:ext cx="7528320" cy="3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p:style>
      </p:sp>
      <p:sp>
        <p:nvSpPr>
          <p:cNvPr id="533" name="CustomShape 14"/>
          <p:cNvSpPr/>
          <p:nvPr/>
        </p:nvSpPr>
        <p:spPr>
          <a:xfrm>
            <a:off x="737280" y="4077720"/>
            <a:ext cx="322560" cy="963360"/>
          </a:xfrm>
          <a:prstGeom prst="rect">
            <a:avLst/>
          </a:prstGeom>
          <a:noFill/>
          <a:ln>
            <a:noFill/>
          </a:ln>
        </p:spPr>
        <p:style>
          <a:lnRef idx="0"/>
          <a:fillRef idx="0"/>
          <a:effectRef idx="0"/>
          <a:fontRef idx="minor"/>
        </p:style>
        <p:txBody>
          <a:bodyPr lIns="45000" rIns="45000" tIns="90000" bIns="90000" anchor="ctr" vert="vert270"/>
          <a:p>
            <a:pPr algn="ctr">
              <a:lnSpc>
                <a:spcPct val="100000"/>
              </a:lnSpc>
            </a:pPr>
            <a:r>
              <a:rPr b="0" lang="es-ES" sz="900" spc="-1" strike="noStrike">
                <a:solidFill>
                  <a:srgbClr val="5f5f5f"/>
                </a:solidFill>
                <a:uFill>
                  <a:solidFill>
                    <a:srgbClr val="ffffff"/>
                  </a:solidFill>
                </a:uFill>
                <a:latin typeface="Century Gothic"/>
                <a:ea typeface="DejaVu Sans"/>
              </a:rPr>
              <a:t>INDICADORES</a:t>
            </a:r>
            <a:endParaRPr b="0" lang="es-ES" sz="1800" spc="-1" strike="noStrike">
              <a:solidFill>
                <a:srgbClr val="000000"/>
              </a:solidFill>
              <a:uFill>
                <a:solidFill>
                  <a:srgbClr val="ffffff"/>
                </a:solidFill>
              </a:uFill>
              <a:latin typeface="Arial"/>
            </a:endParaRPr>
          </a:p>
        </p:txBody>
      </p:sp>
      <p:sp>
        <p:nvSpPr>
          <p:cNvPr id="534" name="CustomShape 15"/>
          <p:cNvSpPr/>
          <p:nvPr/>
        </p:nvSpPr>
        <p:spPr>
          <a:xfrm>
            <a:off x="2071800" y="42429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535" name="CustomShape 16"/>
          <p:cNvSpPr/>
          <p:nvPr/>
        </p:nvSpPr>
        <p:spPr>
          <a:xfrm>
            <a:off x="1815480" y="427032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536" name="CustomShape 17"/>
          <p:cNvSpPr/>
          <p:nvPr/>
        </p:nvSpPr>
        <p:spPr>
          <a:xfrm>
            <a:off x="2304360" y="42714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537" name="CustomShape 18"/>
          <p:cNvSpPr/>
          <p:nvPr/>
        </p:nvSpPr>
        <p:spPr>
          <a:xfrm>
            <a:off x="1710360" y="44568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538" name="CustomShape 19"/>
          <p:cNvSpPr/>
          <p:nvPr/>
        </p:nvSpPr>
        <p:spPr>
          <a:xfrm>
            <a:off x="2418480" y="446220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539" name="CustomShape 20"/>
          <p:cNvSpPr/>
          <p:nvPr/>
        </p:nvSpPr>
        <p:spPr>
          <a:xfrm rot="10800000">
            <a:off x="2257560" y="47469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540" name="CustomShape 21"/>
          <p:cNvSpPr/>
          <p:nvPr/>
        </p:nvSpPr>
        <p:spPr>
          <a:xfrm>
            <a:off x="1296720" y="479304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VISITAS AL MUNICIPIO</a:t>
            </a:r>
            <a:endParaRPr b="0" lang="es-ES" sz="1800" spc="-1" strike="noStrike">
              <a:solidFill>
                <a:srgbClr val="000000"/>
              </a:solidFill>
              <a:uFill>
                <a:solidFill>
                  <a:srgbClr val="ffffff"/>
                </a:solidFill>
              </a:uFill>
              <a:latin typeface="Arial"/>
            </a:endParaRPr>
          </a:p>
        </p:txBody>
      </p:sp>
      <p:sp>
        <p:nvSpPr>
          <p:cNvPr id="541" name="CustomShape 22"/>
          <p:cNvSpPr/>
          <p:nvPr/>
        </p:nvSpPr>
        <p:spPr>
          <a:xfrm>
            <a:off x="1233360" y="44892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855</a:t>
            </a:r>
            <a:endParaRPr b="0" lang="es-ES" sz="1800" spc="-1" strike="noStrike">
              <a:solidFill>
                <a:srgbClr val="000000"/>
              </a:solidFill>
              <a:uFill>
                <a:solidFill>
                  <a:srgbClr val="ffffff"/>
                </a:solidFill>
              </a:uFill>
              <a:latin typeface="Arial"/>
            </a:endParaRPr>
          </a:p>
        </p:txBody>
      </p:sp>
      <p:sp>
        <p:nvSpPr>
          <p:cNvPr id="542" name="CustomShape 23"/>
          <p:cNvSpPr/>
          <p:nvPr/>
        </p:nvSpPr>
        <p:spPr>
          <a:xfrm>
            <a:off x="2738520" y="448560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3.900</a:t>
            </a:r>
            <a:endParaRPr b="0" lang="es-ES" sz="1800" spc="-1" strike="noStrike">
              <a:solidFill>
                <a:srgbClr val="000000"/>
              </a:solidFill>
              <a:uFill>
                <a:solidFill>
                  <a:srgbClr val="ffffff"/>
                </a:solidFill>
              </a:uFill>
              <a:latin typeface="Arial"/>
            </a:endParaRPr>
          </a:p>
        </p:txBody>
      </p:sp>
      <p:sp>
        <p:nvSpPr>
          <p:cNvPr id="543" name="CustomShape 24"/>
          <p:cNvSpPr/>
          <p:nvPr/>
        </p:nvSpPr>
        <p:spPr>
          <a:xfrm>
            <a:off x="4580280" y="4210560"/>
            <a:ext cx="303480" cy="285480"/>
          </a:xfrm>
          <a:custGeom>
            <a:avLst/>
            <a:gdLst/>
            <a:ahLst/>
            <a:rect l="l" t="t" r="r" b="b"/>
            <a:pathLst>
              <a:path w="3024229" h="2846350">
                <a:moveTo>
                  <a:pt x="1498741" y="0"/>
                </a:moveTo>
                <a:cubicBezTo>
                  <a:pt x="2023629" y="0"/>
                  <a:pt x="2529883" y="79782"/>
                  <a:pt x="3006037" y="227882"/>
                </a:cubicBezTo>
                <a:lnTo>
                  <a:pt x="3024229" y="234038"/>
                </a:lnTo>
                <a:lnTo>
                  <a:pt x="2158334" y="2846350"/>
                </a:lnTo>
                <a:lnTo>
                  <a:pt x="1966093" y="2796919"/>
                </a:lnTo>
                <a:cubicBezTo>
                  <a:pt x="1815134" y="2766029"/>
                  <a:pt x="1658832" y="2749806"/>
                  <a:pt x="1498741" y="2749806"/>
                </a:cubicBezTo>
                <a:cubicBezTo>
                  <a:pt x="1338650" y="2749806"/>
                  <a:pt x="1182348" y="2766029"/>
                  <a:pt x="1031389" y="2796919"/>
                </a:cubicBezTo>
                <a:lnTo>
                  <a:pt x="851609" y="2843146"/>
                </a:lnTo>
                <a:lnTo>
                  <a:pt x="0" y="225453"/>
                </a:lnTo>
                <a:lnTo>
                  <a:pt x="231977" y="159578"/>
                </a:lnTo>
                <a:cubicBezTo>
                  <a:pt x="636868" y="55405"/>
                  <a:pt x="1061334" y="0"/>
                  <a:pt x="1498741" y="0"/>
                </a:cubicBezTo>
                <a:close/>
              </a:path>
            </a:pathLst>
          </a:custGeom>
          <a:solidFill>
            <a:schemeClr val="accent3"/>
          </a:solidFill>
          <a:ln>
            <a:noFill/>
          </a:ln>
        </p:spPr>
        <p:style>
          <a:lnRef idx="0"/>
          <a:fillRef idx="0"/>
          <a:effectRef idx="0"/>
          <a:fontRef idx="minor"/>
        </p:style>
      </p:sp>
      <p:sp>
        <p:nvSpPr>
          <p:cNvPr id="544" name="CustomShape 25"/>
          <p:cNvSpPr/>
          <p:nvPr/>
        </p:nvSpPr>
        <p:spPr>
          <a:xfrm>
            <a:off x="4323960" y="4238280"/>
            <a:ext cx="325440" cy="337320"/>
          </a:xfrm>
          <a:custGeom>
            <a:avLst/>
            <a:gdLst/>
            <a:ahLst/>
            <a:rect l="l" t="t" r="r" b="b"/>
            <a:pathLst>
              <a:path w="3243097" h="3359774">
                <a:moveTo>
                  <a:pt x="2391581" y="0"/>
                </a:moveTo>
                <a:lnTo>
                  <a:pt x="3243097" y="2617405"/>
                </a:lnTo>
                <a:lnTo>
                  <a:pt x="3126410" y="2660112"/>
                </a:lnTo>
                <a:cubicBezTo>
                  <a:pt x="2779614" y="2806795"/>
                  <a:pt x="2475926" y="3035440"/>
                  <a:pt x="2239631" y="3321763"/>
                </a:cubicBezTo>
                <a:lnTo>
                  <a:pt x="2211207" y="3359774"/>
                </a:lnTo>
                <a:lnTo>
                  <a:pt x="0" y="1722466"/>
                </a:lnTo>
                <a:lnTo>
                  <a:pt x="117747" y="1572631"/>
                </a:lnTo>
                <a:cubicBezTo>
                  <a:pt x="685889" y="884203"/>
                  <a:pt x="1432270" y="348323"/>
                  <a:pt x="2286242" y="35642"/>
                </a:cubicBezTo>
                <a:lnTo>
                  <a:pt x="2391581" y="0"/>
                </a:lnTo>
                <a:close/>
              </a:path>
            </a:pathLst>
          </a:custGeom>
          <a:solidFill>
            <a:schemeClr val="accent4"/>
          </a:solidFill>
          <a:ln>
            <a:noFill/>
          </a:ln>
        </p:spPr>
        <p:style>
          <a:lnRef idx="0"/>
          <a:fillRef idx="0"/>
          <a:effectRef idx="0"/>
          <a:fontRef idx="minor"/>
        </p:style>
      </p:sp>
      <p:sp>
        <p:nvSpPr>
          <p:cNvPr id="545" name="CustomShape 26"/>
          <p:cNvSpPr/>
          <p:nvPr/>
        </p:nvSpPr>
        <p:spPr>
          <a:xfrm>
            <a:off x="4812840" y="4239000"/>
            <a:ext cx="328320" cy="338760"/>
          </a:xfrm>
          <a:custGeom>
            <a:avLst/>
            <a:gdLst/>
            <a:ahLst/>
            <a:rect l="l" t="t" r="r" b="b"/>
            <a:pathLst>
              <a:path w="3271388" h="3374959">
                <a:moveTo>
                  <a:pt x="866062" y="0"/>
                </a:moveTo>
                <a:lnTo>
                  <a:pt x="944797" y="26641"/>
                </a:lnTo>
                <a:cubicBezTo>
                  <a:pt x="1876403" y="367748"/>
                  <a:pt x="2679967" y="974479"/>
                  <a:pt x="3263768" y="1755113"/>
                </a:cubicBezTo>
                <a:lnTo>
                  <a:pt x="3271388" y="1765829"/>
                </a:lnTo>
                <a:lnTo>
                  <a:pt x="1037918" y="3374959"/>
                </a:lnTo>
                <a:lnTo>
                  <a:pt x="991408" y="3312762"/>
                </a:lnTo>
                <a:cubicBezTo>
                  <a:pt x="755113" y="3026439"/>
                  <a:pt x="451425" y="2797794"/>
                  <a:pt x="104629" y="2651111"/>
                </a:cubicBezTo>
                <a:lnTo>
                  <a:pt x="0" y="2612817"/>
                </a:lnTo>
                <a:lnTo>
                  <a:pt x="866062" y="0"/>
                </a:lnTo>
                <a:close/>
              </a:path>
            </a:pathLst>
          </a:custGeom>
          <a:solidFill>
            <a:schemeClr val="accent2"/>
          </a:solidFill>
          <a:ln>
            <a:noFill/>
          </a:ln>
        </p:spPr>
        <p:style>
          <a:lnRef idx="0"/>
          <a:fillRef idx="0"/>
          <a:effectRef idx="0"/>
          <a:fontRef idx="minor"/>
        </p:style>
      </p:sp>
      <p:sp>
        <p:nvSpPr>
          <p:cNvPr id="546" name="CustomShape 27"/>
          <p:cNvSpPr/>
          <p:nvPr/>
        </p:nvSpPr>
        <p:spPr>
          <a:xfrm>
            <a:off x="4218840" y="4424400"/>
            <a:ext cx="317160" cy="289440"/>
          </a:xfrm>
          <a:custGeom>
            <a:avLst/>
            <a:gdLst/>
            <a:ahLst/>
            <a:rect l="l" t="t" r="r" b="b"/>
            <a:pathLst>
              <a:path w="3161453" h="2883477">
                <a:moveTo>
                  <a:pt x="951022" y="0"/>
                </a:moveTo>
                <a:lnTo>
                  <a:pt x="3161453" y="1636734"/>
                </a:lnTo>
                <a:lnTo>
                  <a:pt x="3143998" y="1660075"/>
                </a:lnTo>
                <a:cubicBezTo>
                  <a:pt x="2935631" y="1968499"/>
                  <a:pt x="2799513" y="2329744"/>
                  <a:pt x="2759929" y="2719528"/>
                </a:cubicBezTo>
                <a:lnTo>
                  <a:pt x="2751650" y="2883477"/>
                </a:lnTo>
                <a:lnTo>
                  <a:pt x="0" y="2883477"/>
                </a:lnTo>
                <a:lnTo>
                  <a:pt x="4745" y="2695790"/>
                </a:lnTo>
                <a:cubicBezTo>
                  <a:pt x="52918" y="1745467"/>
                  <a:pt x="362824" y="864198"/>
                  <a:pt x="863816" y="122632"/>
                </a:cubicBezTo>
                <a:lnTo>
                  <a:pt x="951022" y="0"/>
                </a:lnTo>
                <a:close/>
              </a:path>
            </a:pathLst>
          </a:custGeom>
          <a:solidFill>
            <a:schemeClr val="accent5"/>
          </a:solidFill>
          <a:ln>
            <a:noFill/>
          </a:ln>
        </p:spPr>
        <p:style>
          <a:lnRef idx="0"/>
          <a:fillRef idx="0"/>
          <a:effectRef idx="0"/>
          <a:fontRef idx="minor"/>
        </p:style>
      </p:sp>
      <p:sp>
        <p:nvSpPr>
          <p:cNvPr id="547" name="CustomShape 28"/>
          <p:cNvSpPr/>
          <p:nvPr/>
        </p:nvSpPr>
        <p:spPr>
          <a:xfrm>
            <a:off x="4926960" y="4430160"/>
            <a:ext cx="315360" cy="284040"/>
          </a:xfrm>
          <a:custGeom>
            <a:avLst/>
            <a:gdLst/>
            <a:ahLst/>
            <a:rect l="l" t="t" r="r" b="b"/>
            <a:pathLst>
              <a:path w="3143439" h="2829624">
                <a:moveTo>
                  <a:pt x="2230713" y="0"/>
                </a:moveTo>
                <a:lnTo>
                  <a:pt x="2279623" y="68779"/>
                </a:lnTo>
                <a:cubicBezTo>
                  <a:pt x="2780615" y="810345"/>
                  <a:pt x="3090521" y="1691614"/>
                  <a:pt x="3138693" y="2641937"/>
                </a:cubicBezTo>
                <a:lnTo>
                  <a:pt x="3143439" y="2829624"/>
                </a:lnTo>
                <a:lnTo>
                  <a:pt x="391788" y="2829624"/>
                </a:lnTo>
                <a:lnTo>
                  <a:pt x="383509" y="2665675"/>
                </a:lnTo>
                <a:cubicBezTo>
                  <a:pt x="351842" y="2353848"/>
                  <a:pt x="258393" y="2060286"/>
                  <a:pt x="115596" y="1797420"/>
                </a:cubicBezTo>
                <a:lnTo>
                  <a:pt x="0" y="1607144"/>
                </a:lnTo>
                <a:lnTo>
                  <a:pt x="2230713" y="0"/>
                </a:lnTo>
                <a:close/>
              </a:path>
            </a:pathLst>
          </a:custGeom>
          <a:solidFill>
            <a:schemeClr val="accent1"/>
          </a:solidFill>
          <a:ln>
            <a:noFill/>
          </a:ln>
        </p:spPr>
        <p:style>
          <a:lnRef idx="0"/>
          <a:fillRef idx="0"/>
          <a:effectRef idx="0"/>
          <a:fontRef idx="minor"/>
        </p:style>
      </p:sp>
      <p:sp>
        <p:nvSpPr>
          <p:cNvPr id="548" name="CustomShape 29"/>
          <p:cNvSpPr/>
          <p:nvPr/>
        </p:nvSpPr>
        <p:spPr>
          <a:xfrm rot="10800000">
            <a:off x="4766400" y="4714560"/>
            <a:ext cx="326160" cy="94680"/>
          </a:xfrm>
          <a:custGeom>
            <a:avLst/>
            <a:gdLst/>
            <a:ahLst/>
            <a:rect l="l" t="t" r="r" b="b"/>
            <a:pathLst>
              <a:path w="21600" h="21600">
                <a:moveTo>
                  <a:pt x="0" y="0"/>
                </a:moveTo>
                <a:lnTo>
                  <a:pt x="21600" y="21600"/>
                </a:lnTo>
              </a:path>
            </a:pathLst>
          </a:custGeom>
          <a:noFill/>
          <a:ln w="28440">
            <a:solidFill>
              <a:schemeClr val="dk2"/>
            </a:solidFill>
            <a:round/>
            <a:headEnd len="med" type="oval" w="med"/>
          </a:ln>
        </p:spPr>
        <p:style>
          <a:lnRef idx="0"/>
          <a:fillRef idx="0"/>
          <a:effectRef idx="0"/>
          <a:fontRef idx="minor"/>
        </p:style>
      </p:sp>
      <p:sp>
        <p:nvSpPr>
          <p:cNvPr id="549" name="CustomShape 30"/>
          <p:cNvSpPr/>
          <p:nvPr/>
        </p:nvSpPr>
        <p:spPr>
          <a:xfrm>
            <a:off x="3805200" y="4761000"/>
            <a:ext cx="1850760" cy="196560"/>
          </a:xfrm>
          <a:prstGeom prst="rect">
            <a:avLst/>
          </a:prstGeom>
          <a:noFill/>
          <a:ln>
            <a:noFill/>
          </a:ln>
        </p:spPr>
        <p:style>
          <a:lnRef idx="0"/>
          <a:fillRef idx="0"/>
          <a:effectRef idx="0"/>
          <a:fontRef idx="minor"/>
        </p:style>
        <p:txBody>
          <a:bodyPr lIns="90000" rIns="90000" tIns="45000" bIns="45000"/>
          <a:p>
            <a:pPr algn="ctr">
              <a:lnSpc>
                <a:spcPct val="100000"/>
              </a:lnSpc>
            </a:pPr>
            <a:r>
              <a:rPr b="0" lang="es-ES" sz="700" spc="-1" strike="noStrike">
                <a:solidFill>
                  <a:srgbClr val="5f5f5f"/>
                </a:solidFill>
                <a:uFill>
                  <a:solidFill>
                    <a:srgbClr val="ffffff"/>
                  </a:solidFill>
                </a:uFill>
                <a:latin typeface="Century Gothic"/>
                <a:ea typeface="DejaVu Sans"/>
              </a:rPr>
              <a:t>VISITAS INTERNACIONALES</a:t>
            </a:r>
            <a:endParaRPr b="0" lang="es-ES" sz="1800" spc="-1" strike="noStrike">
              <a:solidFill>
                <a:srgbClr val="000000"/>
              </a:solidFill>
              <a:uFill>
                <a:solidFill>
                  <a:srgbClr val="ffffff"/>
                </a:solidFill>
              </a:uFill>
              <a:latin typeface="Arial"/>
            </a:endParaRPr>
          </a:p>
        </p:txBody>
      </p:sp>
      <p:sp>
        <p:nvSpPr>
          <p:cNvPr id="550" name="CustomShape 31"/>
          <p:cNvSpPr/>
          <p:nvPr/>
        </p:nvSpPr>
        <p:spPr>
          <a:xfrm>
            <a:off x="3742200" y="4456800"/>
            <a:ext cx="51660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30</a:t>
            </a:r>
            <a:endParaRPr b="0" lang="es-ES" sz="1800" spc="-1" strike="noStrike">
              <a:solidFill>
                <a:srgbClr val="000000"/>
              </a:solidFill>
              <a:uFill>
                <a:solidFill>
                  <a:srgbClr val="ffffff"/>
                </a:solidFill>
              </a:uFill>
              <a:latin typeface="Arial"/>
            </a:endParaRPr>
          </a:p>
        </p:txBody>
      </p:sp>
      <p:sp>
        <p:nvSpPr>
          <p:cNvPr id="551" name="CustomShape 32"/>
          <p:cNvSpPr/>
          <p:nvPr/>
        </p:nvSpPr>
        <p:spPr>
          <a:xfrm>
            <a:off x="5247000" y="4453560"/>
            <a:ext cx="501120" cy="196560"/>
          </a:xfrm>
          <a:prstGeom prst="rect">
            <a:avLst/>
          </a:prstGeom>
          <a:noFill/>
          <a:ln>
            <a:noFill/>
          </a:ln>
        </p:spPr>
        <p:style>
          <a:lnRef idx="0"/>
          <a:fillRef idx="0"/>
          <a:effectRef idx="0"/>
          <a:fontRef idx="minor"/>
        </p:style>
        <p:txBody>
          <a:bodyPr lIns="90000" rIns="90000" tIns="45000" bIns="45000"/>
          <a:p>
            <a:pPr algn="ctr">
              <a:lnSpc>
                <a:spcPct val="100000"/>
              </a:lnSpc>
            </a:pPr>
            <a:r>
              <a:rPr b="1" lang="es-ES" sz="700" spc="-1" strike="noStrike">
                <a:solidFill>
                  <a:srgbClr val="5f5f5f"/>
                </a:solidFill>
                <a:uFill>
                  <a:solidFill>
                    <a:srgbClr val="ffffff"/>
                  </a:solidFill>
                </a:uFill>
                <a:latin typeface="Century Gothic"/>
                <a:ea typeface="DejaVu Sans"/>
              </a:rPr>
              <a:t>238</a:t>
            </a:r>
            <a:endParaRPr b="0" lang="es-ES" sz="1800" spc="-1" strike="noStrike">
              <a:solidFill>
                <a:srgbClr val="000000"/>
              </a:solidFill>
              <a:uFill>
                <a:solidFill>
                  <a:srgbClr val="ffffff"/>
                </a:solidFill>
              </a:uFill>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2" name="CustomShape 1"/>
          <p:cNvSpPr/>
          <p:nvPr/>
        </p:nvSpPr>
        <p:spPr>
          <a:xfrm>
            <a:off x="6894000" y="4862880"/>
            <a:ext cx="2056680" cy="273240"/>
          </a:xfrm>
          <a:prstGeom prst="rect">
            <a:avLst/>
          </a:prstGeom>
          <a:noFill/>
          <a:ln>
            <a:noFill/>
          </a:ln>
        </p:spPr>
        <p:style>
          <a:lnRef idx="0"/>
          <a:fillRef idx="0"/>
          <a:effectRef idx="0"/>
          <a:fontRef idx="minor"/>
        </p:style>
        <p:txBody>
          <a:bodyPr lIns="90000" rIns="90000" tIns="45000" bIns="45000"/>
          <a:p>
            <a:pPr algn="r">
              <a:lnSpc>
                <a:spcPct val="100000"/>
              </a:lnSpc>
            </a:pPr>
            <a:fld id="{86C4E35D-6E3F-462D-93E5-05AA0231E6F1}" type="slidenum">
              <a:rPr b="1" lang="es-ES" sz="900" spc="-1" strike="noStrike">
                <a:solidFill>
                  <a:srgbClr val="003a62"/>
                </a:solidFill>
                <a:uFill>
                  <a:solidFill>
                    <a:srgbClr val="ffffff"/>
                  </a:solidFill>
                </a:uFill>
                <a:latin typeface="Century Gothic"/>
              </a:rPr>
              <a:t>&lt;número&gt;</a:t>
            </a:fld>
            <a:endParaRPr b="0" lang="es-ES" sz="1800" spc="-1" strike="noStrike">
              <a:solidFill>
                <a:srgbClr val="000000"/>
              </a:solidFill>
              <a:uFill>
                <a:solidFill>
                  <a:srgbClr val="ffffff"/>
                </a:solidFill>
              </a:uFill>
              <a:latin typeface="Arial"/>
            </a:endParaRPr>
          </a:p>
        </p:txBody>
      </p:sp>
      <p:sp>
        <p:nvSpPr>
          <p:cNvPr id="553" name="CustomShape 2"/>
          <p:cNvSpPr/>
          <p:nvPr/>
        </p:nvSpPr>
        <p:spPr>
          <a:xfrm>
            <a:off x="461160" y="208800"/>
            <a:ext cx="8682120" cy="303120"/>
          </a:xfrm>
          <a:prstGeom prst="rect">
            <a:avLst/>
          </a:prstGeom>
          <a:noFill/>
          <a:ln>
            <a:noFill/>
          </a:ln>
        </p:spPr>
        <p:style>
          <a:lnRef idx="0"/>
          <a:fillRef idx="0"/>
          <a:effectRef idx="0"/>
          <a:fontRef idx="minor"/>
        </p:style>
        <p:txBody>
          <a:bodyPr lIns="90000" rIns="90000" tIns="45000" bIns="45000"/>
          <a:p>
            <a:pPr marL="457200">
              <a:lnSpc>
                <a:spcPct val="100000"/>
              </a:lnSpc>
            </a:pPr>
            <a:r>
              <a:rPr b="1" lang="es-ES" sz="1400" spc="-1" strike="noStrike">
                <a:solidFill>
                  <a:srgbClr val="003a62"/>
                </a:solidFill>
                <a:uFill>
                  <a:solidFill>
                    <a:srgbClr val="ffffff"/>
                  </a:solidFill>
                </a:uFill>
                <a:latin typeface="Century Gothic"/>
                <a:ea typeface="DejaVu Sans"/>
              </a:rPr>
              <a:t>&gt;&gt;</a:t>
            </a:r>
            <a:r>
              <a:rPr b="1" lang="es-ES" sz="1400" spc="296" strike="noStrike">
                <a:solidFill>
                  <a:srgbClr val="ff8200"/>
                </a:solidFill>
                <a:uFill>
                  <a:solidFill>
                    <a:srgbClr val="ffffff"/>
                  </a:solidFill>
                </a:uFill>
                <a:latin typeface="Century Gothic"/>
                <a:ea typeface="DejaVu Sans"/>
              </a:rPr>
              <a:t> PLANIFICACIÓN INICIO LÍNEAS ESTRATÉGICAS</a:t>
            </a:r>
            <a:endParaRPr b="0" lang="es-ES" sz="1800" spc="-1" strike="noStrike">
              <a:solidFill>
                <a:srgbClr val="000000"/>
              </a:solidFill>
              <a:uFill>
                <a:solidFill>
                  <a:srgbClr val="ffffff"/>
                </a:solidFill>
              </a:uFill>
              <a:latin typeface="Arial"/>
            </a:endParaRPr>
          </a:p>
        </p:txBody>
      </p:sp>
      <p:sp>
        <p:nvSpPr>
          <p:cNvPr id="554" name="CustomShape 3"/>
          <p:cNvSpPr/>
          <p:nvPr/>
        </p:nvSpPr>
        <p:spPr>
          <a:xfrm>
            <a:off x="364680" y="2571840"/>
            <a:ext cx="8459280" cy="360"/>
          </a:xfrm>
          <a:custGeom>
            <a:avLst/>
            <a:gdLst/>
            <a:ahLst/>
            <a:rect l="l" t="t" r="r" b="b"/>
            <a:pathLst>
              <a:path w="21600" h="21600">
                <a:moveTo>
                  <a:pt x="0" y="0"/>
                </a:moveTo>
                <a:lnTo>
                  <a:pt x="21600" y="21600"/>
                </a:lnTo>
              </a:path>
            </a:pathLst>
          </a:custGeom>
          <a:noFill/>
          <a:ln w="38160">
            <a:solidFill>
              <a:schemeClr val="accent3">
                <a:lumMod val="40000"/>
                <a:lumOff val="60000"/>
              </a:schemeClr>
            </a:solidFill>
            <a:headEnd len="med" type="oval" w="med"/>
            <a:tailEnd len="med" type="triangle" w="med"/>
          </a:ln>
        </p:spPr>
        <p:style>
          <a:lnRef idx="1">
            <a:schemeClr val="accent1"/>
          </a:lnRef>
          <a:fillRef idx="0">
            <a:schemeClr val="accent1"/>
          </a:fillRef>
          <a:effectRef idx="0">
            <a:schemeClr val="accent1"/>
          </a:effectRef>
          <a:fontRef idx="minor"/>
        </p:style>
      </p:sp>
      <p:sp>
        <p:nvSpPr>
          <p:cNvPr id="555" name="CustomShape 4"/>
          <p:cNvSpPr/>
          <p:nvPr/>
        </p:nvSpPr>
        <p:spPr>
          <a:xfrm>
            <a:off x="3083400" y="2498760"/>
            <a:ext cx="95400" cy="95400"/>
          </a:xfrm>
          <a:prstGeom prst="ellipse">
            <a:avLst/>
          </a:prstGeom>
          <a:solidFill>
            <a:schemeClr val="bg1"/>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p:style>
      </p:sp>
      <p:sp>
        <p:nvSpPr>
          <p:cNvPr id="556" name="Line 5"/>
          <p:cNvSpPr/>
          <p:nvPr/>
        </p:nvSpPr>
        <p:spPr>
          <a:xfrm flipV="1">
            <a:off x="3131280" y="1599120"/>
            <a:ext cx="7200" cy="893520"/>
          </a:xfrm>
          <a:prstGeom prst="line">
            <a:avLst/>
          </a:prstGeom>
          <a:ln>
            <a:solidFill>
              <a:schemeClr val="accent3">
                <a:lumMod val="60000"/>
                <a:lumOff val="40000"/>
              </a:schemeClr>
            </a:solidFill>
            <a:custDash>
              <a:ds d="400000" sp="100000"/>
            </a:custDash>
          </a:ln>
        </p:spPr>
        <p:style>
          <a:lnRef idx="1">
            <a:schemeClr val="accent1"/>
          </a:lnRef>
          <a:fillRef idx="0">
            <a:schemeClr val="accent1"/>
          </a:fillRef>
          <a:effectRef idx="0">
            <a:schemeClr val="accent1"/>
          </a:effectRef>
          <a:fontRef idx="minor"/>
        </p:style>
      </p:sp>
      <p:sp>
        <p:nvSpPr>
          <p:cNvPr id="557" name="CustomShape 6"/>
          <p:cNvSpPr/>
          <p:nvPr/>
        </p:nvSpPr>
        <p:spPr>
          <a:xfrm>
            <a:off x="5945760" y="2488680"/>
            <a:ext cx="95400" cy="95400"/>
          </a:xfrm>
          <a:prstGeom prst="ellipse">
            <a:avLst/>
          </a:prstGeom>
          <a:solidFill>
            <a:schemeClr val="bg1"/>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p:style>
      </p:sp>
      <p:sp>
        <p:nvSpPr>
          <p:cNvPr id="558" name="Line 7"/>
          <p:cNvSpPr/>
          <p:nvPr/>
        </p:nvSpPr>
        <p:spPr>
          <a:xfrm flipV="1">
            <a:off x="5993640" y="1555200"/>
            <a:ext cx="360" cy="902880"/>
          </a:xfrm>
          <a:prstGeom prst="line">
            <a:avLst/>
          </a:prstGeom>
          <a:ln>
            <a:solidFill>
              <a:schemeClr val="accent3">
                <a:lumMod val="60000"/>
                <a:lumOff val="40000"/>
              </a:schemeClr>
            </a:solidFill>
            <a:custDash>
              <a:ds d="400000" sp="100000"/>
            </a:custDash>
          </a:ln>
        </p:spPr>
        <p:style>
          <a:lnRef idx="1">
            <a:schemeClr val="accent1"/>
          </a:lnRef>
          <a:fillRef idx="0">
            <a:schemeClr val="accent1"/>
          </a:fillRef>
          <a:effectRef idx="0">
            <a:schemeClr val="accent1"/>
          </a:effectRef>
          <a:fontRef idx="minor"/>
        </p:style>
      </p:sp>
      <p:sp>
        <p:nvSpPr>
          <p:cNvPr id="559" name="CustomShape 8"/>
          <p:cNvSpPr/>
          <p:nvPr/>
        </p:nvSpPr>
        <p:spPr>
          <a:xfrm>
            <a:off x="1202400" y="2602080"/>
            <a:ext cx="1345320" cy="24228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a5a5a5"/>
                </a:solidFill>
                <a:uFill>
                  <a:solidFill>
                    <a:srgbClr val="ffffff"/>
                  </a:solidFill>
                </a:uFill>
                <a:latin typeface="Calibri"/>
                <a:ea typeface="DejaVu Sans"/>
              </a:rPr>
              <a:t>1 TRIMESTRE 2022</a:t>
            </a:r>
            <a:endParaRPr b="0" lang="es-ES" sz="1800" spc="-1" strike="noStrike">
              <a:solidFill>
                <a:srgbClr val="000000"/>
              </a:solidFill>
              <a:uFill>
                <a:solidFill>
                  <a:srgbClr val="ffffff"/>
                </a:solidFill>
              </a:uFill>
              <a:latin typeface="Arial"/>
            </a:endParaRPr>
          </a:p>
        </p:txBody>
      </p:sp>
      <p:sp>
        <p:nvSpPr>
          <p:cNvPr id="560" name="CustomShape 9"/>
          <p:cNvSpPr/>
          <p:nvPr/>
        </p:nvSpPr>
        <p:spPr>
          <a:xfrm>
            <a:off x="4181400" y="2625120"/>
            <a:ext cx="1241640" cy="24228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a5a5a5"/>
                </a:solidFill>
                <a:uFill>
                  <a:solidFill>
                    <a:srgbClr val="ffffff"/>
                  </a:solidFill>
                </a:uFill>
                <a:latin typeface="Calibri"/>
                <a:ea typeface="DejaVu Sans"/>
              </a:rPr>
              <a:t>2 TRIMESTRE 2022</a:t>
            </a:r>
            <a:endParaRPr b="0" lang="es-ES" sz="1800" spc="-1" strike="noStrike">
              <a:solidFill>
                <a:srgbClr val="000000"/>
              </a:solidFill>
              <a:uFill>
                <a:solidFill>
                  <a:srgbClr val="ffffff"/>
                </a:solidFill>
              </a:uFill>
              <a:latin typeface="Arial"/>
            </a:endParaRPr>
          </a:p>
        </p:txBody>
      </p:sp>
      <p:sp>
        <p:nvSpPr>
          <p:cNvPr id="561" name="CustomShape 10"/>
          <p:cNvSpPr/>
          <p:nvPr/>
        </p:nvSpPr>
        <p:spPr>
          <a:xfrm>
            <a:off x="6894000" y="2647080"/>
            <a:ext cx="1304640" cy="242280"/>
          </a:xfrm>
          <a:prstGeom prst="rect">
            <a:avLst/>
          </a:prstGeom>
          <a:noFill/>
          <a:ln>
            <a:noFill/>
          </a:ln>
        </p:spPr>
        <p:style>
          <a:lnRef idx="0"/>
          <a:fillRef idx="0"/>
          <a:effectRef idx="0"/>
          <a:fontRef idx="minor"/>
        </p:style>
        <p:txBody>
          <a:bodyPr lIns="90000" rIns="90000" tIns="45000" bIns="45000"/>
          <a:p>
            <a:pPr>
              <a:lnSpc>
                <a:spcPct val="100000"/>
              </a:lnSpc>
            </a:pPr>
            <a:r>
              <a:rPr b="1" lang="es-ES" sz="1000" spc="-1" strike="noStrike">
                <a:solidFill>
                  <a:srgbClr val="a5a5a5"/>
                </a:solidFill>
                <a:uFill>
                  <a:solidFill>
                    <a:srgbClr val="ffffff"/>
                  </a:solidFill>
                </a:uFill>
                <a:latin typeface="Calibri"/>
                <a:ea typeface="DejaVu Sans"/>
              </a:rPr>
              <a:t>3 TRIMESTRE 2022</a:t>
            </a:r>
            <a:endParaRPr b="0" lang="es-ES" sz="1800" spc="-1" strike="noStrike">
              <a:solidFill>
                <a:srgbClr val="000000"/>
              </a:solidFill>
              <a:uFill>
                <a:solidFill>
                  <a:srgbClr val="ffffff"/>
                </a:solidFill>
              </a:uFill>
              <a:latin typeface="Arial"/>
            </a:endParaRPr>
          </a:p>
        </p:txBody>
      </p:sp>
      <p:sp>
        <p:nvSpPr>
          <p:cNvPr id="562" name="CustomShape 11"/>
          <p:cNvSpPr/>
          <p:nvPr/>
        </p:nvSpPr>
        <p:spPr>
          <a:xfrm>
            <a:off x="461160" y="2129400"/>
            <a:ext cx="2459160" cy="33372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L.1 PLAN DE MEJORA DEL CASCO HISTÓRICO</a:t>
            </a:r>
            <a:endParaRPr b="0" lang="es-ES" sz="1800" spc="-1" strike="noStrike">
              <a:solidFill>
                <a:srgbClr val="000000"/>
              </a:solidFill>
              <a:uFill>
                <a:solidFill>
                  <a:srgbClr val="ffffff"/>
                </a:solidFill>
              </a:uFill>
              <a:latin typeface="Arial"/>
            </a:endParaRPr>
          </a:p>
        </p:txBody>
      </p:sp>
      <p:sp>
        <p:nvSpPr>
          <p:cNvPr id="563" name="CustomShape 12"/>
          <p:cNvSpPr/>
          <p:nvPr/>
        </p:nvSpPr>
        <p:spPr>
          <a:xfrm>
            <a:off x="3369240" y="2067840"/>
            <a:ext cx="2459160" cy="33372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L.2 IMPULSO Y MODERNIZACIÓN DEL COMERCIO LOCAL</a:t>
            </a:r>
            <a:endParaRPr b="0" lang="es-ES" sz="1800" spc="-1" strike="noStrike">
              <a:solidFill>
                <a:srgbClr val="000000"/>
              </a:solidFill>
              <a:uFill>
                <a:solidFill>
                  <a:srgbClr val="ffffff"/>
                </a:solidFill>
              </a:uFill>
              <a:latin typeface="Arial"/>
            </a:endParaRPr>
          </a:p>
        </p:txBody>
      </p:sp>
      <p:sp>
        <p:nvSpPr>
          <p:cNvPr id="564" name="CustomShape 13"/>
          <p:cNvSpPr/>
          <p:nvPr/>
        </p:nvSpPr>
        <p:spPr>
          <a:xfrm>
            <a:off x="461160" y="1695240"/>
            <a:ext cx="2459160" cy="33372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L.3 REACTIVACIÓN DE LA RESTAURACIÓN Y OCIO JUVENIL</a:t>
            </a:r>
            <a:endParaRPr b="0" lang="es-ES" sz="1800" spc="-1" strike="noStrike">
              <a:solidFill>
                <a:srgbClr val="000000"/>
              </a:solidFill>
              <a:uFill>
                <a:solidFill>
                  <a:srgbClr val="ffffff"/>
                </a:solidFill>
              </a:uFill>
              <a:latin typeface="Arial"/>
            </a:endParaRPr>
          </a:p>
        </p:txBody>
      </p:sp>
      <p:sp>
        <p:nvSpPr>
          <p:cNvPr id="565" name="CustomShape 14"/>
          <p:cNvSpPr/>
          <p:nvPr/>
        </p:nvSpPr>
        <p:spPr>
          <a:xfrm>
            <a:off x="3369240" y="1658160"/>
            <a:ext cx="2459160" cy="33372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L.4 CONVIVENCIA Y BIENESTAR SOCIAL EN EL MUNICIPIO</a:t>
            </a:r>
            <a:endParaRPr b="0" lang="es-ES" sz="1800" spc="-1" strike="noStrike">
              <a:solidFill>
                <a:srgbClr val="000000"/>
              </a:solidFill>
              <a:uFill>
                <a:solidFill>
                  <a:srgbClr val="ffffff"/>
                </a:solidFill>
              </a:uFill>
              <a:latin typeface="Arial"/>
            </a:endParaRPr>
          </a:p>
        </p:txBody>
      </p:sp>
      <p:sp>
        <p:nvSpPr>
          <p:cNvPr id="566" name="CustomShape 15"/>
          <p:cNvSpPr/>
          <p:nvPr/>
        </p:nvSpPr>
        <p:spPr>
          <a:xfrm>
            <a:off x="3369240" y="1248120"/>
            <a:ext cx="2459160" cy="333720"/>
          </a:xfrm>
          <a:prstGeom prst="chevron">
            <a:avLst>
              <a:gd name="adj" fmla="val 50000"/>
            </a:avLst>
          </a:prstGeom>
          <a:solidFill>
            <a:schemeClr val="accent6">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L.5 MUNICIPIO ACCESIBLE, SOSTENIBLE E INTELIGENTE</a:t>
            </a:r>
            <a:endParaRPr b="0" lang="es-ES" sz="1800" spc="-1" strike="noStrike">
              <a:solidFill>
                <a:srgbClr val="000000"/>
              </a:solidFill>
              <a:uFill>
                <a:solidFill>
                  <a:srgbClr val="ffffff"/>
                </a:solidFill>
              </a:uFill>
              <a:latin typeface="Arial"/>
            </a:endParaRPr>
          </a:p>
        </p:txBody>
      </p:sp>
      <p:sp>
        <p:nvSpPr>
          <p:cNvPr id="567" name="CustomShape 16"/>
          <p:cNvSpPr/>
          <p:nvPr/>
        </p:nvSpPr>
        <p:spPr>
          <a:xfrm>
            <a:off x="461160" y="2909520"/>
            <a:ext cx="2459160" cy="333720"/>
          </a:xfrm>
          <a:prstGeom prst="chevron">
            <a:avLst>
              <a:gd name="adj" fmla="val 50000"/>
            </a:avLst>
          </a:prstGeom>
          <a:solidFill>
            <a:schemeClr val="accent2">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L.6 PLAN DE FORMACIÓN PARA LA EMPLEABILIDAD</a:t>
            </a:r>
            <a:endParaRPr b="0" lang="es-ES" sz="1800" spc="-1" strike="noStrike">
              <a:solidFill>
                <a:srgbClr val="000000"/>
              </a:solidFill>
              <a:uFill>
                <a:solidFill>
                  <a:srgbClr val="ffffff"/>
                </a:solidFill>
              </a:uFill>
              <a:latin typeface="Arial"/>
            </a:endParaRPr>
          </a:p>
        </p:txBody>
      </p:sp>
      <p:sp>
        <p:nvSpPr>
          <p:cNvPr id="568" name="CustomShape 17"/>
          <p:cNvSpPr/>
          <p:nvPr/>
        </p:nvSpPr>
        <p:spPr>
          <a:xfrm>
            <a:off x="3382560" y="2970360"/>
            <a:ext cx="2459160" cy="212040"/>
          </a:xfrm>
          <a:prstGeom prst="chevron">
            <a:avLst>
              <a:gd name="adj" fmla="val 50000"/>
            </a:avLst>
          </a:prstGeom>
          <a:solidFill>
            <a:schemeClr val="accent2">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L.7 FOMENTO DE LA EMPLEABILIDAD</a:t>
            </a:r>
            <a:endParaRPr b="0" lang="es-ES" sz="1800" spc="-1" strike="noStrike">
              <a:solidFill>
                <a:srgbClr val="000000"/>
              </a:solidFill>
              <a:uFill>
                <a:solidFill>
                  <a:srgbClr val="ffffff"/>
                </a:solidFill>
              </a:uFill>
              <a:latin typeface="Arial"/>
            </a:endParaRPr>
          </a:p>
        </p:txBody>
      </p:sp>
      <p:sp>
        <p:nvSpPr>
          <p:cNvPr id="569" name="CustomShape 18"/>
          <p:cNvSpPr/>
          <p:nvPr/>
        </p:nvSpPr>
        <p:spPr>
          <a:xfrm>
            <a:off x="3369240" y="3261240"/>
            <a:ext cx="2459160" cy="333720"/>
          </a:xfrm>
          <a:prstGeom prst="chevron">
            <a:avLst>
              <a:gd name="adj" fmla="val 50000"/>
            </a:avLst>
          </a:prstGeom>
          <a:solidFill>
            <a:schemeClr val="accent2">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L.8 FOMENTO DEL EMPRENDIMIENTO EN EL MUNICIPIO</a:t>
            </a:r>
            <a:endParaRPr b="0" lang="es-ES" sz="1800" spc="-1" strike="noStrike">
              <a:solidFill>
                <a:srgbClr val="000000"/>
              </a:solidFill>
              <a:uFill>
                <a:solidFill>
                  <a:srgbClr val="ffffff"/>
                </a:solidFill>
              </a:uFill>
              <a:latin typeface="Arial"/>
            </a:endParaRPr>
          </a:p>
        </p:txBody>
      </p:sp>
      <p:sp>
        <p:nvSpPr>
          <p:cNvPr id="570" name="CustomShape 19"/>
          <p:cNvSpPr/>
          <p:nvPr/>
        </p:nvSpPr>
        <p:spPr>
          <a:xfrm>
            <a:off x="3382560" y="3674880"/>
            <a:ext cx="2459160" cy="333720"/>
          </a:xfrm>
          <a:prstGeom prst="chevron">
            <a:avLst>
              <a:gd name="adj" fmla="val 50000"/>
            </a:avLst>
          </a:prstGeom>
          <a:solidFill>
            <a:schemeClr val="accent2">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L.9 PROMOCIÓN DE LA FORMACIÓN Y LA EMPLEABILIDAD</a:t>
            </a:r>
            <a:endParaRPr b="0" lang="es-ES" sz="1800" spc="-1" strike="noStrike">
              <a:solidFill>
                <a:srgbClr val="000000"/>
              </a:solidFill>
              <a:uFill>
                <a:solidFill>
                  <a:srgbClr val="ffffff"/>
                </a:solidFill>
              </a:uFill>
              <a:latin typeface="Arial"/>
            </a:endParaRPr>
          </a:p>
        </p:txBody>
      </p:sp>
      <p:sp>
        <p:nvSpPr>
          <p:cNvPr id="571" name="CustomShape 20"/>
          <p:cNvSpPr/>
          <p:nvPr/>
        </p:nvSpPr>
        <p:spPr>
          <a:xfrm>
            <a:off x="461160" y="1261440"/>
            <a:ext cx="2459160" cy="333720"/>
          </a:xfrm>
          <a:prstGeom prst="chevron">
            <a:avLst>
              <a:gd name="adj" fmla="val 50000"/>
            </a:avLst>
          </a:prstGeom>
          <a:solidFill>
            <a:schemeClr val="accent4">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L.10 IMPULSO DE LAS INFRAESTRUCTURAS INDUSTRIALES</a:t>
            </a:r>
            <a:endParaRPr b="0" lang="es-ES" sz="1800" spc="-1" strike="noStrike">
              <a:solidFill>
                <a:srgbClr val="000000"/>
              </a:solidFill>
              <a:uFill>
                <a:solidFill>
                  <a:srgbClr val="ffffff"/>
                </a:solidFill>
              </a:uFill>
              <a:latin typeface="Arial"/>
            </a:endParaRPr>
          </a:p>
        </p:txBody>
      </p:sp>
      <p:sp>
        <p:nvSpPr>
          <p:cNvPr id="572" name="CustomShape 21"/>
          <p:cNvSpPr/>
          <p:nvPr/>
        </p:nvSpPr>
        <p:spPr>
          <a:xfrm>
            <a:off x="6223680" y="2124000"/>
            <a:ext cx="2459160" cy="333720"/>
          </a:xfrm>
          <a:prstGeom prst="chevron">
            <a:avLst>
              <a:gd name="adj" fmla="val 50000"/>
            </a:avLst>
          </a:prstGeom>
          <a:solidFill>
            <a:schemeClr val="accent4">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L.11 INNOVACIÓN Y DESARROLLO EMPRESARIAL</a:t>
            </a:r>
            <a:endParaRPr b="0" lang="es-ES" sz="1800" spc="-1" strike="noStrike">
              <a:solidFill>
                <a:srgbClr val="000000"/>
              </a:solidFill>
              <a:uFill>
                <a:solidFill>
                  <a:srgbClr val="ffffff"/>
                </a:solidFill>
              </a:uFill>
              <a:latin typeface="Arial"/>
            </a:endParaRPr>
          </a:p>
        </p:txBody>
      </p:sp>
      <p:sp>
        <p:nvSpPr>
          <p:cNvPr id="573" name="CustomShape 22"/>
          <p:cNvSpPr/>
          <p:nvPr/>
        </p:nvSpPr>
        <p:spPr>
          <a:xfrm>
            <a:off x="3382560" y="838440"/>
            <a:ext cx="2459160" cy="333720"/>
          </a:xfrm>
          <a:prstGeom prst="chevron">
            <a:avLst>
              <a:gd name="adj" fmla="val 50000"/>
            </a:avLst>
          </a:prstGeom>
          <a:solidFill>
            <a:schemeClr val="accent4">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L.12 PROMOCIÓN DEL ECOSISTEMA EMPRESARIAL</a:t>
            </a:r>
            <a:endParaRPr b="0" lang="es-ES" sz="1800" spc="-1" strike="noStrike">
              <a:solidFill>
                <a:srgbClr val="000000"/>
              </a:solidFill>
              <a:uFill>
                <a:solidFill>
                  <a:srgbClr val="ffffff"/>
                </a:solidFill>
              </a:uFill>
              <a:latin typeface="Arial"/>
            </a:endParaRPr>
          </a:p>
        </p:txBody>
      </p:sp>
      <p:sp>
        <p:nvSpPr>
          <p:cNvPr id="574" name="CustomShape 23"/>
          <p:cNvSpPr/>
          <p:nvPr/>
        </p:nvSpPr>
        <p:spPr>
          <a:xfrm>
            <a:off x="461160" y="3309480"/>
            <a:ext cx="2459160" cy="212040"/>
          </a:xfrm>
          <a:prstGeom prst="chevron">
            <a:avLst>
              <a:gd name="adj" fmla="val 50000"/>
            </a:avLst>
          </a:prstGeom>
          <a:solidFill>
            <a:schemeClr val="accent1">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L.13 PLAN TURÍSTICO CONSOLIDADO</a:t>
            </a:r>
            <a:endParaRPr b="0" lang="es-ES" sz="1800" spc="-1" strike="noStrike">
              <a:solidFill>
                <a:srgbClr val="000000"/>
              </a:solidFill>
              <a:uFill>
                <a:solidFill>
                  <a:srgbClr val="ffffff"/>
                </a:solidFill>
              </a:uFill>
              <a:latin typeface="Arial"/>
            </a:endParaRPr>
          </a:p>
        </p:txBody>
      </p:sp>
      <p:sp>
        <p:nvSpPr>
          <p:cNvPr id="575" name="CustomShape 24"/>
          <p:cNvSpPr/>
          <p:nvPr/>
        </p:nvSpPr>
        <p:spPr>
          <a:xfrm>
            <a:off x="3382560" y="4088160"/>
            <a:ext cx="2459160" cy="333720"/>
          </a:xfrm>
          <a:prstGeom prst="chevron">
            <a:avLst>
              <a:gd name="adj" fmla="val 50000"/>
            </a:avLst>
          </a:prstGeom>
          <a:solidFill>
            <a:schemeClr val="accent1">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L.14 PLAN DE COMUNICACIÓN Y PROMOCIÓN DEL TURISMO</a:t>
            </a:r>
            <a:endParaRPr b="0" lang="es-ES" sz="1800" spc="-1" strike="noStrike">
              <a:solidFill>
                <a:srgbClr val="000000"/>
              </a:solidFill>
              <a:uFill>
                <a:solidFill>
                  <a:srgbClr val="ffffff"/>
                </a:solidFill>
              </a:uFill>
              <a:latin typeface="Arial"/>
            </a:endParaRPr>
          </a:p>
        </p:txBody>
      </p:sp>
      <p:sp>
        <p:nvSpPr>
          <p:cNvPr id="576" name="CustomShape 25"/>
          <p:cNvSpPr/>
          <p:nvPr/>
        </p:nvSpPr>
        <p:spPr>
          <a:xfrm>
            <a:off x="6223680" y="2908080"/>
            <a:ext cx="2459160" cy="333720"/>
          </a:xfrm>
          <a:prstGeom prst="chevron">
            <a:avLst>
              <a:gd name="adj" fmla="val 50000"/>
            </a:avLst>
          </a:prstGeom>
          <a:solidFill>
            <a:schemeClr val="accent1">
              <a:lumMod val="20000"/>
              <a:lumOff val="80000"/>
            </a:schemeClr>
          </a:solidFill>
          <a:ln>
            <a:noFill/>
          </a:ln>
        </p:spPr>
        <p:style>
          <a:lnRef idx="0"/>
          <a:fillRef idx="0"/>
          <a:effectRef idx="0"/>
          <a:fontRef idx="minor"/>
        </p:style>
        <p:txBody>
          <a:bodyPr lIns="90000" rIns="90000" tIns="45000" bIns="45000" anchor="ctr"/>
          <a:p>
            <a:pPr>
              <a:lnSpc>
                <a:spcPct val="100000"/>
              </a:lnSpc>
            </a:pPr>
            <a:r>
              <a:rPr b="1" lang="es-ES" sz="800" spc="-1" strike="noStrike">
                <a:solidFill>
                  <a:srgbClr val="5f5f5f"/>
                </a:solidFill>
                <a:uFill>
                  <a:solidFill>
                    <a:srgbClr val="ffffff"/>
                  </a:solidFill>
                </a:uFill>
                <a:latin typeface="Century Gothic"/>
                <a:ea typeface="DejaVu Sans"/>
              </a:rPr>
              <a:t>L.15 COORDINACIÓN ENTRE LOS AGENTES IMPLICADOS</a:t>
            </a:r>
            <a:endParaRPr b="0" lang="es-ES" sz="1800" spc="-1" strike="noStrike">
              <a:solidFill>
                <a:srgbClr val="000000"/>
              </a:solidFill>
              <a:uFill>
                <a:solidFill>
                  <a:srgbClr val="ffffff"/>
                </a:solidFill>
              </a:uFill>
              <a:latin typeface="Arial"/>
            </a:endParaRPr>
          </a:p>
        </p:txBody>
      </p:sp>
      <p:sp>
        <p:nvSpPr>
          <p:cNvPr id="577" name="CustomShape 26"/>
          <p:cNvSpPr/>
          <p:nvPr/>
        </p:nvSpPr>
        <p:spPr>
          <a:xfrm>
            <a:off x="266040" y="4915440"/>
            <a:ext cx="257400" cy="12924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p:style>
      </p:sp>
      <p:sp>
        <p:nvSpPr>
          <p:cNvPr id="578" name="CustomShape 27"/>
          <p:cNvSpPr/>
          <p:nvPr/>
        </p:nvSpPr>
        <p:spPr>
          <a:xfrm>
            <a:off x="1786320" y="4915440"/>
            <a:ext cx="257400" cy="1292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p:style>
      </p:sp>
      <p:sp>
        <p:nvSpPr>
          <p:cNvPr id="579" name="CustomShape 28"/>
          <p:cNvSpPr/>
          <p:nvPr/>
        </p:nvSpPr>
        <p:spPr>
          <a:xfrm>
            <a:off x="3100680" y="4905720"/>
            <a:ext cx="257400" cy="12924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p:style>
      </p:sp>
      <p:sp>
        <p:nvSpPr>
          <p:cNvPr id="580" name="CustomShape 29"/>
          <p:cNvSpPr/>
          <p:nvPr/>
        </p:nvSpPr>
        <p:spPr>
          <a:xfrm>
            <a:off x="4738680" y="4915440"/>
            <a:ext cx="176400" cy="12924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p:style>
      </p:sp>
      <p:sp>
        <p:nvSpPr>
          <p:cNvPr id="581" name="CustomShape 30"/>
          <p:cNvSpPr/>
          <p:nvPr/>
        </p:nvSpPr>
        <p:spPr>
          <a:xfrm>
            <a:off x="542160" y="4884480"/>
            <a:ext cx="1246320" cy="196560"/>
          </a:xfrm>
          <a:prstGeom prst="rect">
            <a:avLst/>
          </a:prstGeom>
          <a:noFill/>
          <a:ln>
            <a:noFill/>
          </a:ln>
        </p:spPr>
        <p:style>
          <a:lnRef idx="0"/>
          <a:fillRef idx="0"/>
          <a:effectRef idx="0"/>
          <a:fontRef idx="minor"/>
        </p:style>
        <p:txBody>
          <a:bodyPr lIns="90000" rIns="90000" tIns="45000" bIns="45000"/>
          <a:p>
            <a:pPr>
              <a:lnSpc>
                <a:spcPct val="100000"/>
              </a:lnSpc>
            </a:pPr>
            <a:r>
              <a:rPr b="0" lang="es-ES" sz="700" spc="-1" strike="noStrike">
                <a:solidFill>
                  <a:srgbClr val="000000"/>
                </a:solidFill>
                <a:uFill>
                  <a:solidFill>
                    <a:srgbClr val="ffffff"/>
                  </a:solidFill>
                </a:uFill>
                <a:latin typeface="Calibri"/>
                <a:ea typeface="DejaVu Sans"/>
              </a:rPr>
              <a:t>Vive en Ibi</a:t>
            </a:r>
            <a:endParaRPr b="0" lang="es-ES" sz="1800" spc="-1" strike="noStrike">
              <a:solidFill>
                <a:srgbClr val="000000"/>
              </a:solidFill>
              <a:uFill>
                <a:solidFill>
                  <a:srgbClr val="ffffff"/>
                </a:solidFill>
              </a:uFill>
              <a:latin typeface="Arial"/>
            </a:endParaRPr>
          </a:p>
        </p:txBody>
      </p:sp>
      <p:sp>
        <p:nvSpPr>
          <p:cNvPr id="582" name="CustomShape 31"/>
          <p:cNvSpPr/>
          <p:nvPr/>
        </p:nvSpPr>
        <p:spPr>
          <a:xfrm>
            <a:off x="2036160" y="4875480"/>
            <a:ext cx="1246320" cy="196560"/>
          </a:xfrm>
          <a:prstGeom prst="rect">
            <a:avLst/>
          </a:prstGeom>
          <a:noFill/>
          <a:ln>
            <a:noFill/>
          </a:ln>
        </p:spPr>
        <p:style>
          <a:lnRef idx="0"/>
          <a:fillRef idx="0"/>
          <a:effectRef idx="0"/>
          <a:fontRef idx="minor"/>
        </p:style>
        <p:txBody>
          <a:bodyPr lIns="90000" rIns="90000" tIns="45000" bIns="45000"/>
          <a:p>
            <a:pPr>
              <a:lnSpc>
                <a:spcPct val="100000"/>
              </a:lnSpc>
            </a:pPr>
            <a:r>
              <a:rPr b="0" lang="es-ES" sz="700" spc="-1" strike="noStrike">
                <a:solidFill>
                  <a:srgbClr val="000000"/>
                </a:solidFill>
                <a:uFill>
                  <a:solidFill>
                    <a:srgbClr val="ffffff"/>
                  </a:solidFill>
                </a:uFill>
                <a:latin typeface="Calibri"/>
                <a:ea typeface="DejaVu Sans"/>
              </a:rPr>
              <a:t>Trabaja en Ibi</a:t>
            </a:r>
            <a:endParaRPr b="0" lang="es-ES" sz="1800" spc="-1" strike="noStrike">
              <a:solidFill>
                <a:srgbClr val="000000"/>
              </a:solidFill>
              <a:uFill>
                <a:solidFill>
                  <a:srgbClr val="ffffff"/>
                </a:solidFill>
              </a:uFill>
              <a:latin typeface="Arial"/>
            </a:endParaRPr>
          </a:p>
        </p:txBody>
      </p:sp>
      <p:sp>
        <p:nvSpPr>
          <p:cNvPr id="583" name="CustomShape 32"/>
          <p:cNvSpPr/>
          <p:nvPr/>
        </p:nvSpPr>
        <p:spPr>
          <a:xfrm>
            <a:off x="3438000" y="4884480"/>
            <a:ext cx="1246320" cy="196560"/>
          </a:xfrm>
          <a:prstGeom prst="rect">
            <a:avLst/>
          </a:prstGeom>
          <a:noFill/>
          <a:ln>
            <a:noFill/>
          </a:ln>
        </p:spPr>
        <p:style>
          <a:lnRef idx="0"/>
          <a:fillRef idx="0"/>
          <a:effectRef idx="0"/>
          <a:fontRef idx="minor"/>
        </p:style>
        <p:txBody>
          <a:bodyPr lIns="90000" rIns="90000" tIns="45000" bIns="45000"/>
          <a:p>
            <a:pPr>
              <a:lnSpc>
                <a:spcPct val="100000"/>
              </a:lnSpc>
            </a:pPr>
            <a:r>
              <a:rPr b="0" lang="es-ES" sz="700" spc="-1" strike="noStrike">
                <a:solidFill>
                  <a:srgbClr val="000000"/>
                </a:solidFill>
                <a:uFill>
                  <a:solidFill>
                    <a:srgbClr val="ffffff"/>
                  </a:solidFill>
                </a:uFill>
                <a:latin typeface="Calibri"/>
                <a:ea typeface="DejaVu Sans"/>
              </a:rPr>
              <a:t>Ibi la Gran Fábrica</a:t>
            </a:r>
            <a:endParaRPr b="0" lang="es-ES" sz="1800" spc="-1" strike="noStrike">
              <a:solidFill>
                <a:srgbClr val="000000"/>
              </a:solidFill>
              <a:uFill>
                <a:solidFill>
                  <a:srgbClr val="ffffff"/>
                </a:solidFill>
              </a:uFill>
              <a:latin typeface="Arial"/>
            </a:endParaRPr>
          </a:p>
        </p:txBody>
      </p:sp>
      <p:sp>
        <p:nvSpPr>
          <p:cNvPr id="584" name="CustomShape 33"/>
          <p:cNvSpPr/>
          <p:nvPr/>
        </p:nvSpPr>
        <p:spPr>
          <a:xfrm>
            <a:off x="4932000" y="4875480"/>
            <a:ext cx="1401120" cy="196560"/>
          </a:xfrm>
          <a:prstGeom prst="rect">
            <a:avLst/>
          </a:prstGeom>
          <a:noFill/>
          <a:ln>
            <a:noFill/>
          </a:ln>
        </p:spPr>
        <p:style>
          <a:lnRef idx="0"/>
          <a:fillRef idx="0"/>
          <a:effectRef idx="0"/>
          <a:fontRef idx="minor"/>
        </p:style>
        <p:txBody>
          <a:bodyPr lIns="90000" rIns="90000" tIns="45000" bIns="45000"/>
          <a:p>
            <a:pPr>
              <a:lnSpc>
                <a:spcPct val="100000"/>
              </a:lnSpc>
            </a:pPr>
            <a:r>
              <a:rPr b="0" lang="es-ES" sz="700" spc="-1" strike="noStrike">
                <a:solidFill>
                  <a:srgbClr val="000000"/>
                </a:solidFill>
                <a:uFill>
                  <a:solidFill>
                    <a:srgbClr val="ffffff"/>
                  </a:solidFill>
                </a:uFill>
                <a:latin typeface="Calibri"/>
                <a:ea typeface="DejaVu Sans"/>
              </a:rPr>
              <a:t>Ibi Ciudad del Juguete</a:t>
            </a:r>
            <a:endParaRPr b="0" lang="es-ES" sz="18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Office Theme</Template>
  <TotalTime>17816</TotalTime>
  <Application>LibreOffice/5.1.2.2$Windows_x86 LibreOffice_project/d3bf12ecb743fc0d20e0be0c58ca359301eb705f</Application>
  <Words>3069</Words>
  <Paragraphs>446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2020-11-05T11:51:14Z</dcterms:created>
  <dc:creator>Sara Colavecchi Alarcon</dc:creator>
  <dc:description/>
  <dc:language>es-ES</dc:language>
  <cp:lastModifiedBy>Tomas Guillen Gorbe</cp:lastModifiedBy>
  <dcterms:modified xsi:type="dcterms:W3CDTF">2021-12-07T12:10:37Z</dcterms:modified>
  <cp:revision>417</cp:revision>
  <dc:subject/>
  <dc:title>Presentación de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PresentationFormat">
    <vt:lpwstr>Presentación en pantalla (16:9)</vt:lpwstr>
  </property>
  <property fmtid="{D5CDD505-2E9C-101B-9397-08002B2CF9AE}" pid="4" name="Slides">
    <vt:i4>18</vt:i4>
  </property>
</Properties>
</file>